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4"/>
  </p:notesMasterIdLst>
  <p:handoutMasterIdLst>
    <p:handoutMasterId r:id="rId25"/>
  </p:handoutMasterIdLst>
  <p:sldIdLst>
    <p:sldId id="256" r:id="rId5"/>
    <p:sldId id="277" r:id="rId6"/>
    <p:sldId id="298" r:id="rId7"/>
    <p:sldId id="294" r:id="rId8"/>
    <p:sldId id="264" r:id="rId9"/>
    <p:sldId id="266" r:id="rId10"/>
    <p:sldId id="300" r:id="rId11"/>
    <p:sldId id="309" r:id="rId12"/>
    <p:sldId id="296" r:id="rId13"/>
    <p:sldId id="297" r:id="rId14"/>
    <p:sldId id="302" r:id="rId15"/>
    <p:sldId id="303" r:id="rId16"/>
    <p:sldId id="304" r:id="rId17"/>
    <p:sldId id="305" r:id="rId18"/>
    <p:sldId id="306" r:id="rId19"/>
    <p:sldId id="307" r:id="rId20"/>
    <p:sldId id="308" r:id="rId21"/>
    <p:sldId id="275"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5FE31-4615-48C4-8491-E101579B7906}" v="1613" dt="2022-04-07T13:27:12.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660"/>
  </p:normalViewPr>
  <p:slideViewPr>
    <p:cSldViewPr snapToGrid="0">
      <p:cViewPr varScale="1">
        <p:scale>
          <a:sx n="76" d="100"/>
          <a:sy n="76" d="100"/>
        </p:scale>
        <p:origin x="114" y="43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9/14/2022</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endParaRPr lang="en-US"/>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adran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495A4C6-232E-4A1A-B575-7EF7F414FDF6}"/>
              </a:ext>
            </a:extLst>
          </p:cNvPr>
          <p:cNvSpPr>
            <a:spLocks noGrp="1"/>
          </p:cNvSpPr>
          <p:nvPr>
            <p:ph type="title" hasCustomPrompt="1"/>
          </p:nvPr>
        </p:nvSpPr>
        <p:spPr>
          <a:xfrm>
            <a:off x="838200" y="365125"/>
            <a:ext cx="10515600" cy="1325563"/>
          </a:xfrm>
        </p:spPr>
        <p:txBody>
          <a:bodyPr>
            <a:normAutofit/>
          </a:bodyPr>
          <a:lstStyle>
            <a:lvl1pPr algn="l">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24" name="Straight Connector 23">
            <a:extLst>
              <a:ext uri="{FF2B5EF4-FFF2-40B4-BE49-F238E27FC236}">
                <a16:creationId xmlns:a16="http://schemas.microsoft.com/office/drawing/2014/main" id="{DD194B4E-75F4-47BE-B171-9C64697AB920}"/>
              </a:ext>
              <a:ext uri="{C183D7F6-B498-43B3-948B-1728B52AA6E4}">
                <adec:decorative xmlns:adec="http://schemas.microsoft.com/office/drawing/2017/decorative" val="1"/>
              </a:ext>
            </a:extLst>
          </p:cNvPr>
          <p:cNvCxnSpPr>
            <a:cxnSpLocks/>
            <a:endCxn id="17" idx="1"/>
          </p:cNvCxnSpPr>
          <p:nvPr userDrawn="1"/>
        </p:nvCxnSpPr>
        <p:spPr>
          <a:xfrm>
            <a:off x="2315757" y="3774842"/>
            <a:ext cx="76246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EFDA35F-76DF-4FDC-90C9-F9FEDF32270C}"/>
              </a:ext>
              <a:ext uri="{C183D7F6-B498-43B3-948B-1728B52AA6E4}">
                <adec:decorative xmlns:adec="http://schemas.microsoft.com/office/drawing/2017/decorative" val="1"/>
              </a:ext>
            </a:extLst>
          </p:cNvPr>
          <p:cNvCxnSpPr>
            <a:cxnSpLocks/>
          </p:cNvCxnSpPr>
          <p:nvPr userDrawn="1"/>
        </p:nvCxnSpPr>
        <p:spPr>
          <a:xfrm flipV="1">
            <a:off x="6096000" y="2091972"/>
            <a:ext cx="4678" cy="337681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B4C6F7E-40F0-42B1-AFE0-D3C95660E0DC}"/>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42EE46E3-709F-4AE9-AECE-FD647B6DCFDE}"/>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6" name="Text Placeholder 14">
            <a:extLst>
              <a:ext uri="{FF2B5EF4-FFF2-40B4-BE49-F238E27FC236}">
                <a16:creationId xmlns:a16="http://schemas.microsoft.com/office/drawing/2014/main" id="{3194FB4F-01AC-4A0E-BBE2-CF2B69F6FAC0}"/>
              </a:ext>
            </a:extLst>
          </p:cNvPr>
          <p:cNvSpPr>
            <a:spLocks noGrp="1"/>
          </p:cNvSpPr>
          <p:nvPr>
            <p:ph type="body" sz="quarter" idx="26" hasCustomPrompt="1"/>
          </p:nvPr>
        </p:nvSpPr>
        <p:spPr>
          <a:xfrm>
            <a:off x="7522269" y="2169263"/>
            <a:ext cx="1706965" cy="1048575"/>
          </a:xfrm>
          <a:prstGeom prst="rect">
            <a:avLst/>
          </a:prstGeom>
        </p:spPr>
        <p:txBody>
          <a:bodyPr anchor="ctr">
            <a:noAutofit/>
          </a:bodyPr>
          <a:lstStyle>
            <a:lvl1pPr marL="0" indent="0" algn="ctr">
              <a:lnSpc>
                <a:spcPct val="100000"/>
              </a:lnSpc>
              <a:buNone/>
              <a:defRPr sz="1400" b="1" cap="all" spc="0" baseline="0">
                <a:solidFill>
                  <a:schemeClr val="tx1"/>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E76F955-6B23-4972-8E86-603F19ECF6C5}"/>
              </a:ext>
            </a:extLst>
          </p:cNvPr>
          <p:cNvSpPr>
            <a:spLocks noGrp="1"/>
          </p:cNvSpPr>
          <p:nvPr>
            <p:ph type="body" sz="quarter" idx="25" hasCustomPrompt="1"/>
          </p:nvPr>
        </p:nvSpPr>
        <p:spPr>
          <a:xfrm>
            <a:off x="921894" y="3528829"/>
            <a:ext cx="1393863"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DDA77547-4FF4-4B15-96F1-DC9B00175B43}"/>
              </a:ext>
            </a:extLst>
          </p:cNvPr>
          <p:cNvSpPr>
            <a:spLocks noGrp="1"/>
          </p:cNvSpPr>
          <p:nvPr>
            <p:ph type="body" sz="quarter" idx="19" hasCustomPrompt="1"/>
          </p:nvPr>
        </p:nvSpPr>
        <p:spPr>
          <a:xfrm>
            <a:off x="9940449" y="3528829"/>
            <a:ext cx="1380681" cy="492025"/>
          </a:xfrm>
          <a:prstGeom prst="rect">
            <a:avLst/>
          </a:prstGeom>
        </p:spPr>
        <p:txBody>
          <a:bodyPr anchor="ctr">
            <a:no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6E6B6915-DFCC-44EB-9C61-6B7725D1B794}"/>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6718CC56-7B04-41D0-A320-CCCDC20D7615}"/>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778E1C09-B7DB-4CE7-A5B9-90BCF54448B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16" name="Text Placeholder 14">
            <a:extLst>
              <a:ext uri="{FF2B5EF4-FFF2-40B4-BE49-F238E27FC236}">
                <a16:creationId xmlns:a16="http://schemas.microsoft.com/office/drawing/2014/main" id="{7CFA026C-42CE-4C20-9DDE-417FDF6CB43D}"/>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all" spc="0" baseline="0">
                <a:solidFill>
                  <a:schemeClr val="tx1"/>
                </a:solidFill>
                <a:latin typeface="+mj-lt"/>
              </a:defRPr>
            </a:lvl1pPr>
          </a:lstStyle>
          <a:p>
            <a:pPr lvl="0"/>
            <a:r>
              <a:rPr lang="en-US"/>
              <a:t>Click to add name</a:t>
            </a:r>
          </a:p>
        </p:txBody>
      </p:sp>
      <p:sp>
        <p:nvSpPr>
          <p:cNvPr id="22" name="Text Placeholder 14">
            <a:extLst>
              <a:ext uri="{FF2B5EF4-FFF2-40B4-BE49-F238E27FC236}">
                <a16:creationId xmlns:a16="http://schemas.microsoft.com/office/drawing/2014/main" id="{0AFAA95F-1461-496C-BAB4-D5D0594554FF}"/>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tx1"/>
                </a:solidFill>
                <a:latin typeface="+mn-lt"/>
              </a:defRPr>
            </a:lvl1pPr>
          </a:lstStyle>
          <a:p>
            <a:pPr lvl="0"/>
            <a:r>
              <a:rPr lang="en-US"/>
              <a:t>Click to add name</a:t>
            </a:r>
          </a:p>
        </p:txBody>
      </p:sp>
      <p:sp>
        <p:nvSpPr>
          <p:cNvPr id="31" name="Date Placeholder 2">
            <a:extLst>
              <a:ext uri="{FF2B5EF4-FFF2-40B4-BE49-F238E27FC236}">
                <a16:creationId xmlns:a16="http://schemas.microsoft.com/office/drawing/2014/main" id="{B8C04945-62C9-4964-8891-6D30EA90D21A}"/>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32" name="Footer Placeholder 3">
            <a:extLst>
              <a:ext uri="{FF2B5EF4-FFF2-40B4-BE49-F238E27FC236}">
                <a16:creationId xmlns:a16="http://schemas.microsoft.com/office/drawing/2014/main" id="{51029B8B-F669-4889-98DD-901661178D55}"/>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3" name="Slide Number Placeholder 4">
            <a:extLst>
              <a:ext uri="{FF2B5EF4-FFF2-40B4-BE49-F238E27FC236}">
                <a16:creationId xmlns:a16="http://schemas.microsoft.com/office/drawing/2014/main" id="{7A0B84D6-438D-4B3B-B52C-6F5EC159BC73}"/>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026250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dirty="0"/>
              <a:t>Click icon to add chart</a:t>
            </a:r>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p:bg>
      <p:bgRef idx="1001">
        <a:schemeClr val="bg1"/>
      </p:bgRef>
    </p:bg>
    <p:spTree>
      <p:nvGrpSpPr>
        <p:cNvPr id="1" name=""/>
        <p:cNvGrpSpPr/>
        <p:nvPr/>
      </p:nvGrpSpPr>
      <p:grpSpPr>
        <a:xfrm>
          <a:off x="0" y="0"/>
          <a:ext cx="0" cy="0"/>
          <a:chOff x="0" y="0"/>
          <a:chExt cx="0" cy="0"/>
        </a:xfrm>
      </p:grpSpPr>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dirty="0"/>
              <a:t>Click icon to add table</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1833573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685"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 id="2147483680" r:id="rId22"/>
  </p:sldLayoutIdLst>
  <p:hf hd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1.xml"/><Relationship Id="rId1" Type="http://schemas.openxmlformats.org/officeDocument/2006/relationships/video" Target="https://www.youtube.com/embed/1YxH43Cw6tI?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4941771" cy="1122202"/>
          </a:xfrm>
        </p:spPr>
        <p:txBody>
          <a:bodyPr/>
          <a:lstStyle/>
          <a:p>
            <a:r>
              <a:rPr lang="en-US" dirty="0"/>
              <a:t>Academic Writing Doesn't Mean setting Aside your Own Voice and Metacommentary</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vert="horz" lIns="91440" tIns="45720" rIns="91440" bIns="45720" rtlCol="0" anchor="t">
            <a:normAutofit/>
          </a:bodyPr>
          <a:lstStyle/>
          <a:p>
            <a:r>
              <a:rPr lang="en-US" dirty="0"/>
              <a:t>Writing Center</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9273-979F-950E-397A-39780E50CAC7}"/>
              </a:ext>
            </a:extLst>
          </p:cNvPr>
          <p:cNvSpPr>
            <a:spLocks noGrp="1"/>
          </p:cNvSpPr>
          <p:nvPr>
            <p:ph type="title"/>
          </p:nvPr>
        </p:nvSpPr>
        <p:spPr>
          <a:xfrm>
            <a:off x="3763094" y="-68021"/>
            <a:ext cx="5111750" cy="1204912"/>
          </a:xfrm>
        </p:spPr>
        <p:txBody>
          <a:bodyPr/>
          <a:lstStyle/>
          <a:p>
            <a:r>
              <a:rPr lang="en-US"/>
              <a:t>Blending Styles</a:t>
            </a:r>
          </a:p>
        </p:txBody>
      </p:sp>
      <p:sp>
        <p:nvSpPr>
          <p:cNvPr id="3" name="Text Placeholder 2">
            <a:extLst>
              <a:ext uri="{FF2B5EF4-FFF2-40B4-BE49-F238E27FC236}">
                <a16:creationId xmlns:a16="http://schemas.microsoft.com/office/drawing/2014/main" id="{DE2F2973-AA1B-AD05-8D94-C0B163943E6C}"/>
              </a:ext>
            </a:extLst>
          </p:cNvPr>
          <p:cNvSpPr>
            <a:spLocks noGrp="1"/>
          </p:cNvSpPr>
          <p:nvPr>
            <p:ph type="body" idx="1"/>
          </p:nvPr>
        </p:nvSpPr>
        <p:spPr>
          <a:xfrm>
            <a:off x="729472" y="1403529"/>
            <a:ext cx="10431371" cy="5249323"/>
          </a:xfrm>
        </p:spPr>
        <p:txBody>
          <a:bodyPr vert="horz" lIns="91440" tIns="45720" rIns="91440" bIns="45720" rtlCol="0" anchor="t">
            <a:normAutofit/>
          </a:bodyPr>
          <a:lstStyle/>
          <a:p>
            <a:r>
              <a:rPr lang="en-US" sz="2000" dirty="0">
                <a:ea typeface="+mn-lt"/>
                <a:cs typeface="+mn-lt"/>
              </a:rPr>
              <a:t>Similar writers like activist Gloria Anzaldúa mixes standard English (SAE) with what she calls Chicano Spanish. The way she blends her language helps her to better elaborate on her points about the suppression of the Spanish language in the United States. If she were to only use Standard American English, it would contradict the message that she was trying to spread. For instance: </a:t>
            </a:r>
          </a:p>
          <a:p>
            <a:r>
              <a:rPr lang="en-US" sz="2000" dirty="0">
                <a:ea typeface="+mn-lt"/>
                <a:cs typeface="+mn-lt"/>
              </a:rPr>
              <a:t>"From this racial, ideological, cultural, and biological </a:t>
            </a:r>
            <a:r>
              <a:rPr lang="en-US" sz="2000" dirty="0" err="1">
                <a:ea typeface="+mn-lt"/>
                <a:cs typeface="+mn-lt"/>
              </a:rPr>
              <a:t>crosspollinization</a:t>
            </a:r>
            <a:r>
              <a:rPr lang="en-US" sz="2000" dirty="0">
                <a:ea typeface="+mn-lt"/>
                <a:cs typeface="+mn-lt"/>
              </a:rPr>
              <a:t>, an “alien” consciousness is presently in the making— a new mestiza consciousness, </a:t>
            </a:r>
            <a:r>
              <a:rPr lang="en-US" sz="2000" dirty="0" err="1">
                <a:ea typeface="+mn-lt"/>
                <a:cs typeface="+mn-lt"/>
              </a:rPr>
              <a:t>una</a:t>
            </a:r>
            <a:r>
              <a:rPr lang="en-US" sz="2000" dirty="0">
                <a:ea typeface="+mn-lt"/>
                <a:cs typeface="+mn-lt"/>
              </a:rPr>
              <a:t> </a:t>
            </a:r>
            <a:r>
              <a:rPr lang="en-US" sz="2000" dirty="0" err="1">
                <a:ea typeface="+mn-lt"/>
                <a:cs typeface="+mn-lt"/>
              </a:rPr>
              <a:t>conciencia</a:t>
            </a:r>
            <a:r>
              <a:rPr lang="en-US" sz="2000" dirty="0">
                <a:ea typeface="+mn-lt"/>
                <a:cs typeface="+mn-lt"/>
              </a:rPr>
              <a:t> de </a:t>
            </a:r>
            <a:r>
              <a:rPr lang="en-US" sz="2000" dirty="0" err="1">
                <a:ea typeface="+mn-lt"/>
                <a:cs typeface="+mn-lt"/>
              </a:rPr>
              <a:t>mujer</a:t>
            </a:r>
            <a:r>
              <a:rPr lang="en-US" sz="2000" dirty="0">
                <a:ea typeface="+mn-lt"/>
                <a:cs typeface="+mn-lt"/>
              </a:rPr>
              <a:t>."</a:t>
            </a:r>
          </a:p>
          <a:p>
            <a:r>
              <a:rPr lang="en-US" sz="2000" dirty="0">
                <a:ea typeface="+mn-lt"/>
                <a:cs typeface="+mn-lt"/>
              </a:rPr>
              <a:t>-Gloria Anzaldúa, </a:t>
            </a:r>
            <a:r>
              <a:rPr lang="en-US" sz="2000" i="1" dirty="0">
                <a:ea typeface="+mn-lt"/>
                <a:cs typeface="+mn-lt"/>
              </a:rPr>
              <a:t>Borderlands / La Frontera: The New Mestiza</a:t>
            </a:r>
            <a:endParaRPr lang="en-US" i="1" dirty="0"/>
          </a:p>
          <a:p>
            <a:endParaRPr lang="en-US" sz="2000" dirty="0"/>
          </a:p>
          <a:p>
            <a:r>
              <a:rPr lang="en-US" sz="2000" dirty="0"/>
              <a:t>How does blending styles make </a:t>
            </a:r>
            <a:r>
              <a:rPr lang="en-US" sz="2000" dirty="0">
                <a:ea typeface="+mn-lt"/>
                <a:cs typeface="+mn-lt"/>
              </a:rPr>
              <a:t>Gloria Anzaldúa's message MORE powerful?</a:t>
            </a:r>
            <a:endParaRPr lang="en-US" sz="2000" dirty="0"/>
          </a:p>
        </p:txBody>
      </p:sp>
      <p:sp>
        <p:nvSpPr>
          <p:cNvPr id="4" name="Footer Placeholder 3">
            <a:extLst>
              <a:ext uri="{FF2B5EF4-FFF2-40B4-BE49-F238E27FC236}">
                <a16:creationId xmlns:a16="http://schemas.microsoft.com/office/drawing/2014/main" id="{62D76A76-4C88-7317-9A3F-AF0EE1CEE62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6651B216-B233-FC3E-5FE6-DB8FF8FACDD6}"/>
              </a:ext>
            </a:extLst>
          </p:cNvPr>
          <p:cNvSpPr>
            <a:spLocks noGrp="1"/>
          </p:cNvSpPr>
          <p:nvPr>
            <p:ph type="sldNum" sz="quarter" idx="12"/>
          </p:nvPr>
        </p:nvSpPr>
        <p:spPr/>
        <p:txBody>
          <a:bodyPr/>
          <a:lstStyle/>
          <a:p>
            <a:fld id="{B5CEABB6-07DC-46E8-9B57-56EC44A396E5}" type="slidenum">
              <a:rPr lang="en-US" smtClean="0"/>
              <a:t>10</a:t>
            </a:fld>
            <a:endParaRPr lang="en-US" dirty="0"/>
          </a:p>
        </p:txBody>
      </p:sp>
    </p:spTree>
    <p:extLst>
      <p:ext uri="{BB962C8B-B14F-4D97-AF65-F5344CB8AC3E}">
        <p14:creationId xmlns:p14="http://schemas.microsoft.com/office/powerpoint/2010/main" val="349870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A2C9-5A8E-02E3-97B6-AC7FEDAA7693}"/>
              </a:ext>
            </a:extLst>
          </p:cNvPr>
          <p:cNvSpPr>
            <a:spLocks noGrp="1"/>
          </p:cNvSpPr>
          <p:nvPr>
            <p:ph type="title"/>
          </p:nvPr>
        </p:nvSpPr>
        <p:spPr>
          <a:xfrm>
            <a:off x="776287" y="136525"/>
            <a:ext cx="5111750" cy="1204912"/>
          </a:xfrm>
        </p:spPr>
        <p:txBody>
          <a:bodyPr/>
          <a:lstStyle/>
          <a:p>
            <a:r>
              <a:rPr lang="en-US" dirty="0"/>
              <a:t>Metacommentary</a:t>
            </a:r>
          </a:p>
        </p:txBody>
      </p:sp>
      <p:sp>
        <p:nvSpPr>
          <p:cNvPr id="3" name="Text Placeholder 2">
            <a:extLst>
              <a:ext uri="{FF2B5EF4-FFF2-40B4-BE49-F238E27FC236}">
                <a16:creationId xmlns:a16="http://schemas.microsoft.com/office/drawing/2014/main" id="{880F632E-CED8-AC74-2CCE-733FED2A267C}"/>
              </a:ext>
            </a:extLst>
          </p:cNvPr>
          <p:cNvSpPr>
            <a:spLocks noGrp="1"/>
          </p:cNvSpPr>
          <p:nvPr>
            <p:ph type="body" idx="1"/>
          </p:nvPr>
        </p:nvSpPr>
        <p:spPr>
          <a:xfrm>
            <a:off x="414339" y="1743075"/>
            <a:ext cx="5300662" cy="5286375"/>
          </a:xfrm>
        </p:spPr>
        <p:txBody>
          <a:bodyPr/>
          <a:lstStyle/>
          <a:p>
            <a:r>
              <a:rPr lang="en-US" dirty="0"/>
              <a:t>Metacommentary: Adding further explanation to your ideas.</a:t>
            </a:r>
          </a:p>
          <a:p>
            <a:r>
              <a:rPr lang="en-US" dirty="0"/>
              <a:t>Metacommentary is not adding new ideas but telling your audience how to think about your claims/ideas. </a:t>
            </a:r>
          </a:p>
          <a:p>
            <a:r>
              <a:rPr lang="en-US" dirty="0"/>
              <a:t>For example: “What I meant to say was_____ ,” “My point was not ____, but ____ ,” or “You’re probably not going to like what I’m about to say, but ______.”</a:t>
            </a:r>
          </a:p>
          <a:p>
            <a:r>
              <a:rPr lang="en-US" dirty="0"/>
              <a:t>Think of your paper as “two texts.”</a:t>
            </a:r>
          </a:p>
          <a:p>
            <a:r>
              <a:rPr lang="en-US" dirty="0"/>
              <a:t>	1) Where you are making your argument.</a:t>
            </a:r>
          </a:p>
          <a:p>
            <a:r>
              <a:rPr lang="en-US" dirty="0"/>
              <a:t>	2) Where you are also distinguishing what you say from what others say and anticipating questions. </a:t>
            </a:r>
          </a:p>
          <a:p>
            <a:endParaRPr lang="en-US" dirty="0"/>
          </a:p>
          <a:p>
            <a:r>
              <a:rPr lang="en-US" dirty="0"/>
              <a:t>Two reasons to use metacommentary:</a:t>
            </a:r>
          </a:p>
          <a:p>
            <a:r>
              <a:rPr lang="en-US" dirty="0"/>
              <a:t>	1) Even if YOU think your writing is clear, others might not.</a:t>
            </a:r>
          </a:p>
          <a:p>
            <a:r>
              <a:rPr lang="en-US" dirty="0"/>
              <a:t>	2) It fleshes your ideas out! Great for people that have a hard time making page requirements. </a:t>
            </a:r>
          </a:p>
        </p:txBody>
      </p:sp>
      <p:sp>
        <p:nvSpPr>
          <p:cNvPr id="4" name="Footer Placeholder 3">
            <a:extLst>
              <a:ext uri="{FF2B5EF4-FFF2-40B4-BE49-F238E27FC236}">
                <a16:creationId xmlns:a16="http://schemas.microsoft.com/office/drawing/2014/main" id="{FF3D31EF-83CB-EA0F-4B76-0B93A42A1206}"/>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0818A18A-A06A-83FF-8770-83E3C2FD5C84}"/>
              </a:ext>
            </a:extLst>
          </p:cNvPr>
          <p:cNvSpPr>
            <a:spLocks noGrp="1"/>
          </p:cNvSpPr>
          <p:nvPr>
            <p:ph type="sldNum" sz="quarter" idx="12"/>
          </p:nvPr>
        </p:nvSpPr>
        <p:spPr/>
        <p:txBody>
          <a:bodyPr/>
          <a:lstStyle/>
          <a:p>
            <a:fld id="{B5CEABB6-07DC-46E8-9B57-56EC44A396E5}" type="slidenum">
              <a:rPr lang="en-US" smtClean="0"/>
              <a:t>11</a:t>
            </a:fld>
            <a:endParaRPr lang="en-US" dirty="0"/>
          </a:p>
        </p:txBody>
      </p:sp>
      <p:pic>
        <p:nvPicPr>
          <p:cNvPr id="1026" name="Picture 2" descr="They Say, I Say: How can students develop metacommentary in their writing?  – Joe Kinnaird">
            <a:extLst>
              <a:ext uri="{FF2B5EF4-FFF2-40B4-BE49-F238E27FC236}">
                <a16:creationId xmlns:a16="http://schemas.microsoft.com/office/drawing/2014/main" id="{C820D3FB-5C01-73D2-3C6A-39A06FAC0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762" y="1622743"/>
            <a:ext cx="6112064" cy="404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7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2BA2-19BA-6B47-7FFC-8598CBDCF271}"/>
              </a:ext>
            </a:extLst>
          </p:cNvPr>
          <p:cNvSpPr>
            <a:spLocks noGrp="1"/>
          </p:cNvSpPr>
          <p:nvPr>
            <p:ph type="title"/>
          </p:nvPr>
        </p:nvSpPr>
        <p:spPr>
          <a:xfrm>
            <a:off x="1471612" y="0"/>
            <a:ext cx="8510588" cy="1204912"/>
          </a:xfrm>
        </p:spPr>
        <p:txBody>
          <a:bodyPr/>
          <a:lstStyle/>
          <a:p>
            <a:r>
              <a:rPr lang="en-US" dirty="0"/>
              <a:t>Can you spot the metacommentary?</a:t>
            </a:r>
          </a:p>
        </p:txBody>
      </p:sp>
      <p:sp>
        <p:nvSpPr>
          <p:cNvPr id="3" name="Text Placeholder 2">
            <a:extLst>
              <a:ext uri="{FF2B5EF4-FFF2-40B4-BE49-F238E27FC236}">
                <a16:creationId xmlns:a16="http://schemas.microsoft.com/office/drawing/2014/main" id="{401AD49F-A035-287F-0FEE-44F8EBA9D66B}"/>
              </a:ext>
            </a:extLst>
          </p:cNvPr>
          <p:cNvSpPr>
            <a:spLocks noGrp="1"/>
          </p:cNvSpPr>
          <p:nvPr>
            <p:ph type="body" idx="1"/>
          </p:nvPr>
        </p:nvSpPr>
        <p:spPr>
          <a:xfrm>
            <a:off x="457200" y="1671637"/>
            <a:ext cx="11487150" cy="5049837"/>
          </a:xfrm>
        </p:spPr>
        <p:txBody>
          <a:bodyPr>
            <a:noAutofit/>
          </a:bodyPr>
          <a:lstStyle/>
          <a:p>
            <a:pPr>
              <a:lnSpc>
                <a:spcPct val="200000"/>
              </a:lnSpc>
            </a:pPr>
            <a:r>
              <a:rPr lang="en-US" sz="1800" dirty="0"/>
              <a:t>It is my intention in this book to show that a great . . . shift has taken place in America, with the result that the content of much of our public discourse has become dangerous nonsense. With this in view, my task in the chapters ahead is straightforward. I must, first, demonstrate how, under the governance of the printing press, discourse in America was different from what it is now— generally coherent, serious and rational; and then how, under the governance of television, it has become shriveled and absurd. But to avoid the possibility that my analysis will be interpreted as standard-brand academic whimpering, a kind of elitist complaint against “junk” on television, I must first explain that . . . I appreciate junk as much as the next fellow, and I know full well that the printing press has generated enough of it to fill the Grand Canyon to overflowing. Television is not old enough to have matched printing’s output of junk.</a:t>
            </a:r>
          </a:p>
        </p:txBody>
      </p:sp>
      <p:sp>
        <p:nvSpPr>
          <p:cNvPr id="4" name="Footer Placeholder 3">
            <a:extLst>
              <a:ext uri="{FF2B5EF4-FFF2-40B4-BE49-F238E27FC236}">
                <a16:creationId xmlns:a16="http://schemas.microsoft.com/office/drawing/2014/main" id="{58917D8A-F92D-7168-56EA-B5BBC72AE1D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978D941-D490-6856-E566-E81A6E65C08A}"/>
              </a:ext>
            </a:extLst>
          </p:cNvPr>
          <p:cNvSpPr>
            <a:spLocks noGrp="1"/>
          </p:cNvSpPr>
          <p:nvPr>
            <p:ph type="sldNum" sz="quarter" idx="12"/>
          </p:nvPr>
        </p:nvSpPr>
        <p:spPr/>
        <p:txBody>
          <a:bodyPr/>
          <a:lstStyle/>
          <a:p>
            <a:fld id="{B5CEABB6-07DC-46E8-9B57-56EC44A396E5}" type="slidenum">
              <a:rPr lang="en-US" smtClean="0"/>
              <a:t>12</a:t>
            </a:fld>
            <a:endParaRPr lang="en-US" dirty="0"/>
          </a:p>
        </p:txBody>
      </p:sp>
    </p:spTree>
    <p:extLst>
      <p:ext uri="{BB962C8B-B14F-4D97-AF65-F5344CB8AC3E}">
        <p14:creationId xmlns:p14="http://schemas.microsoft.com/office/powerpoint/2010/main" val="321532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2BA2-19BA-6B47-7FFC-8598CBDCF271}"/>
              </a:ext>
            </a:extLst>
          </p:cNvPr>
          <p:cNvSpPr>
            <a:spLocks noGrp="1"/>
          </p:cNvSpPr>
          <p:nvPr>
            <p:ph type="title"/>
          </p:nvPr>
        </p:nvSpPr>
        <p:spPr>
          <a:xfrm>
            <a:off x="1471612" y="0"/>
            <a:ext cx="8510588" cy="1204912"/>
          </a:xfrm>
        </p:spPr>
        <p:txBody>
          <a:bodyPr/>
          <a:lstStyle/>
          <a:p>
            <a:r>
              <a:rPr lang="en-US" dirty="0"/>
              <a:t>An example of metacommentary</a:t>
            </a:r>
          </a:p>
        </p:txBody>
      </p:sp>
      <p:sp>
        <p:nvSpPr>
          <p:cNvPr id="3" name="Text Placeholder 2">
            <a:extLst>
              <a:ext uri="{FF2B5EF4-FFF2-40B4-BE49-F238E27FC236}">
                <a16:creationId xmlns:a16="http://schemas.microsoft.com/office/drawing/2014/main" id="{401AD49F-A035-287F-0FEE-44F8EBA9D66B}"/>
              </a:ext>
            </a:extLst>
          </p:cNvPr>
          <p:cNvSpPr>
            <a:spLocks noGrp="1"/>
          </p:cNvSpPr>
          <p:nvPr>
            <p:ph type="body" idx="1"/>
          </p:nvPr>
        </p:nvSpPr>
        <p:spPr>
          <a:xfrm>
            <a:off x="457200" y="1671637"/>
            <a:ext cx="11487150" cy="5049837"/>
          </a:xfrm>
        </p:spPr>
        <p:txBody>
          <a:bodyPr>
            <a:noAutofit/>
          </a:bodyPr>
          <a:lstStyle/>
          <a:p>
            <a:pPr>
              <a:lnSpc>
                <a:spcPct val="200000"/>
              </a:lnSpc>
            </a:pPr>
            <a:r>
              <a:rPr lang="en-US" sz="1800" b="1" u="sng" dirty="0"/>
              <a:t>It is my intention in this book to show that a great </a:t>
            </a:r>
            <a:r>
              <a:rPr lang="en-US" sz="1800" dirty="0"/>
              <a:t>. . . shift has taken place in America, with the result that the content of much of our public discourse has become dangerous nonsense. </a:t>
            </a:r>
            <a:r>
              <a:rPr lang="en-US" sz="1800" b="1" u="sng" dirty="0"/>
              <a:t>With this in view, my task in the chapters ahead is straightforward. I must, first, demonstrate how, under the governance of the printing press, </a:t>
            </a:r>
            <a:r>
              <a:rPr lang="en-US" sz="1800" dirty="0"/>
              <a:t>discourse in America was different from what it is now— generally coherent, serious and rational</a:t>
            </a:r>
            <a:r>
              <a:rPr lang="en-US" sz="1800" b="1" u="sng" dirty="0"/>
              <a:t>; and then </a:t>
            </a:r>
            <a:r>
              <a:rPr lang="en-US" sz="1800" dirty="0"/>
              <a:t>how, under the governance of television, it has become shriveled and absurd. </a:t>
            </a:r>
            <a:r>
              <a:rPr lang="en-US" sz="1800" b="1" u="sng" dirty="0"/>
              <a:t>But to avoid the possibility that my analysis will be interpreted as standard-brand academic whimpering</a:t>
            </a:r>
            <a:r>
              <a:rPr lang="en-US" sz="1800" dirty="0"/>
              <a:t>, a kind of elitist complaint against “junk” on television, </a:t>
            </a:r>
            <a:r>
              <a:rPr lang="en-US" sz="1800" b="1" u="sng" dirty="0"/>
              <a:t>I must first explain that </a:t>
            </a:r>
            <a:r>
              <a:rPr lang="en-US" sz="1800" dirty="0"/>
              <a:t>. . . I appreciate junk as much as the next fellow, and I know full well that the printing press has generated enough of it to fill the Grand Canyon to overflowing. Television is not old enough to have matched printing’s output of junk.</a:t>
            </a:r>
          </a:p>
        </p:txBody>
      </p:sp>
      <p:sp>
        <p:nvSpPr>
          <p:cNvPr id="4" name="Footer Placeholder 3">
            <a:extLst>
              <a:ext uri="{FF2B5EF4-FFF2-40B4-BE49-F238E27FC236}">
                <a16:creationId xmlns:a16="http://schemas.microsoft.com/office/drawing/2014/main" id="{58917D8A-F92D-7168-56EA-B5BBC72AE1D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978D941-D490-6856-E566-E81A6E65C08A}"/>
              </a:ext>
            </a:extLst>
          </p:cNvPr>
          <p:cNvSpPr>
            <a:spLocks noGrp="1"/>
          </p:cNvSpPr>
          <p:nvPr>
            <p:ph type="sldNum" sz="quarter" idx="12"/>
          </p:nvPr>
        </p:nvSpPr>
        <p:spPr/>
        <p:txBody>
          <a:bodyPr/>
          <a:lstStyle/>
          <a:p>
            <a:fld id="{B5CEABB6-07DC-46E8-9B57-56EC44A396E5}" type="slidenum">
              <a:rPr lang="en-US" smtClean="0"/>
              <a:t>13</a:t>
            </a:fld>
            <a:endParaRPr lang="en-US" dirty="0"/>
          </a:p>
        </p:txBody>
      </p:sp>
    </p:spTree>
    <p:extLst>
      <p:ext uri="{BB962C8B-B14F-4D97-AF65-F5344CB8AC3E}">
        <p14:creationId xmlns:p14="http://schemas.microsoft.com/office/powerpoint/2010/main" val="16140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2BA2-19BA-6B47-7FFC-8598CBDCF271}"/>
              </a:ext>
            </a:extLst>
          </p:cNvPr>
          <p:cNvSpPr>
            <a:spLocks noGrp="1"/>
          </p:cNvSpPr>
          <p:nvPr>
            <p:ph type="title"/>
          </p:nvPr>
        </p:nvSpPr>
        <p:spPr>
          <a:xfrm>
            <a:off x="1471612" y="0"/>
            <a:ext cx="8510588" cy="738554"/>
          </a:xfrm>
        </p:spPr>
        <p:txBody>
          <a:bodyPr/>
          <a:lstStyle/>
          <a:p>
            <a:r>
              <a:rPr lang="en-US" dirty="0"/>
              <a:t>Templates for metacommentary</a:t>
            </a:r>
          </a:p>
        </p:txBody>
      </p:sp>
      <p:sp>
        <p:nvSpPr>
          <p:cNvPr id="3" name="Text Placeholder 2">
            <a:extLst>
              <a:ext uri="{FF2B5EF4-FFF2-40B4-BE49-F238E27FC236}">
                <a16:creationId xmlns:a16="http://schemas.microsoft.com/office/drawing/2014/main" id="{401AD49F-A035-287F-0FEE-44F8EBA9D66B}"/>
              </a:ext>
            </a:extLst>
          </p:cNvPr>
          <p:cNvSpPr>
            <a:spLocks noGrp="1"/>
          </p:cNvSpPr>
          <p:nvPr>
            <p:ph type="body" idx="1"/>
          </p:nvPr>
        </p:nvSpPr>
        <p:spPr>
          <a:xfrm>
            <a:off x="352425" y="904081"/>
            <a:ext cx="11487150" cy="5049837"/>
          </a:xfrm>
        </p:spPr>
        <p:txBody>
          <a:bodyPr>
            <a:noAutofit/>
          </a:bodyPr>
          <a:lstStyle/>
          <a:p>
            <a:pPr>
              <a:lnSpc>
                <a:spcPct val="200000"/>
              </a:lnSpc>
            </a:pPr>
            <a:r>
              <a:rPr lang="en-US" sz="1800" dirty="0"/>
              <a:t>To ward off potential misunderstandings: </a:t>
            </a:r>
          </a:p>
          <a:p>
            <a:pPr marL="342900" indent="-342900">
              <a:lnSpc>
                <a:spcPct val="200000"/>
              </a:lnSpc>
              <a:buFont typeface="Arial" panose="020B0604020202020204" pitchFamily="34" charset="0"/>
              <a:buChar char="•"/>
            </a:pPr>
            <a:r>
              <a:rPr lang="en-US" sz="1800" dirty="0"/>
              <a:t>Essentially, I am arguing not that </a:t>
            </a:r>
            <a:r>
              <a:rPr lang="en-US" sz="1800" u="sng" dirty="0"/>
              <a:t>we should give up the policy</a:t>
            </a:r>
            <a:r>
              <a:rPr lang="en-US" sz="1800" dirty="0"/>
              <a:t>, but that we should monitor effects far more closely. </a:t>
            </a:r>
          </a:p>
          <a:p>
            <a:pPr marL="342900" indent="-342900">
              <a:lnSpc>
                <a:spcPct val="200000"/>
              </a:lnSpc>
              <a:buFont typeface="Arial" panose="020B0604020202020204" pitchFamily="34" charset="0"/>
              <a:buChar char="•"/>
            </a:pPr>
            <a:r>
              <a:rPr lang="en-US" sz="1800" dirty="0"/>
              <a:t> This is not to say ____, but rather ___. </a:t>
            </a:r>
          </a:p>
          <a:p>
            <a:pPr marL="342900" indent="-342900">
              <a:lnSpc>
                <a:spcPct val="200000"/>
              </a:lnSpc>
              <a:buFont typeface="Arial" panose="020B0604020202020204" pitchFamily="34" charset="0"/>
              <a:buChar char="•"/>
            </a:pPr>
            <a:r>
              <a:rPr lang="en-US" sz="1800" dirty="0"/>
              <a:t> X is concerned less with _____than with ______.</a:t>
            </a:r>
          </a:p>
          <a:p>
            <a:pPr>
              <a:lnSpc>
                <a:spcPct val="200000"/>
              </a:lnSpc>
            </a:pPr>
            <a:r>
              <a:rPr lang="en-US" sz="1800" dirty="0"/>
              <a:t>To elaborate on a previous idea:</a:t>
            </a:r>
          </a:p>
          <a:p>
            <a:pPr marL="285750" indent="-285750">
              <a:lnSpc>
                <a:spcPct val="200000"/>
              </a:lnSpc>
              <a:buFont typeface="Arial" panose="020B0604020202020204" pitchFamily="34" charset="0"/>
              <a:buChar char="•"/>
            </a:pPr>
            <a:r>
              <a:rPr lang="en-US" sz="1800" dirty="0"/>
              <a:t> In other words, ____. </a:t>
            </a:r>
          </a:p>
          <a:p>
            <a:pPr marL="285750" indent="-285750">
              <a:lnSpc>
                <a:spcPct val="200000"/>
              </a:lnSpc>
              <a:buFont typeface="Arial" panose="020B0604020202020204" pitchFamily="34" charset="0"/>
              <a:buChar char="•"/>
            </a:pPr>
            <a:r>
              <a:rPr lang="en-US" sz="1800" dirty="0"/>
              <a:t>To put it another way, _____. </a:t>
            </a:r>
          </a:p>
          <a:p>
            <a:pPr marL="285750" indent="-285750">
              <a:lnSpc>
                <a:spcPct val="200000"/>
              </a:lnSpc>
              <a:buFont typeface="Arial" panose="020B0604020202020204" pitchFamily="34" charset="0"/>
              <a:buChar char="•"/>
            </a:pPr>
            <a:r>
              <a:rPr lang="en-US" sz="1800" dirty="0"/>
              <a:t>What X is saying here is that _____.</a:t>
            </a:r>
          </a:p>
        </p:txBody>
      </p:sp>
      <p:sp>
        <p:nvSpPr>
          <p:cNvPr id="4" name="Footer Placeholder 3">
            <a:extLst>
              <a:ext uri="{FF2B5EF4-FFF2-40B4-BE49-F238E27FC236}">
                <a16:creationId xmlns:a16="http://schemas.microsoft.com/office/drawing/2014/main" id="{58917D8A-F92D-7168-56EA-B5BBC72AE1D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978D941-D490-6856-E566-E81A6E65C08A}"/>
              </a:ext>
            </a:extLst>
          </p:cNvPr>
          <p:cNvSpPr>
            <a:spLocks noGrp="1"/>
          </p:cNvSpPr>
          <p:nvPr>
            <p:ph type="sldNum" sz="quarter" idx="12"/>
          </p:nvPr>
        </p:nvSpPr>
        <p:spPr/>
        <p:txBody>
          <a:bodyPr/>
          <a:lstStyle/>
          <a:p>
            <a:fld id="{B5CEABB6-07DC-46E8-9B57-56EC44A396E5}" type="slidenum">
              <a:rPr lang="en-US" smtClean="0"/>
              <a:t>14</a:t>
            </a:fld>
            <a:endParaRPr lang="en-US" dirty="0"/>
          </a:p>
        </p:txBody>
      </p:sp>
    </p:spTree>
    <p:extLst>
      <p:ext uri="{BB962C8B-B14F-4D97-AF65-F5344CB8AC3E}">
        <p14:creationId xmlns:p14="http://schemas.microsoft.com/office/powerpoint/2010/main" val="1085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2BA2-19BA-6B47-7FFC-8598CBDCF271}"/>
              </a:ext>
            </a:extLst>
          </p:cNvPr>
          <p:cNvSpPr>
            <a:spLocks noGrp="1"/>
          </p:cNvSpPr>
          <p:nvPr>
            <p:ph type="title"/>
          </p:nvPr>
        </p:nvSpPr>
        <p:spPr>
          <a:xfrm>
            <a:off x="1471612" y="0"/>
            <a:ext cx="8510588" cy="738554"/>
          </a:xfrm>
        </p:spPr>
        <p:txBody>
          <a:bodyPr/>
          <a:lstStyle/>
          <a:p>
            <a:r>
              <a:rPr lang="en-US" dirty="0"/>
              <a:t>Templates for metacommentary</a:t>
            </a:r>
          </a:p>
        </p:txBody>
      </p:sp>
      <p:sp>
        <p:nvSpPr>
          <p:cNvPr id="3" name="Text Placeholder 2">
            <a:extLst>
              <a:ext uri="{FF2B5EF4-FFF2-40B4-BE49-F238E27FC236}">
                <a16:creationId xmlns:a16="http://schemas.microsoft.com/office/drawing/2014/main" id="{401AD49F-A035-287F-0FEE-44F8EBA9D66B}"/>
              </a:ext>
            </a:extLst>
          </p:cNvPr>
          <p:cNvSpPr>
            <a:spLocks noGrp="1"/>
          </p:cNvSpPr>
          <p:nvPr>
            <p:ph type="body" idx="1"/>
          </p:nvPr>
        </p:nvSpPr>
        <p:spPr>
          <a:xfrm>
            <a:off x="352425" y="904081"/>
            <a:ext cx="11487150" cy="5049837"/>
          </a:xfrm>
        </p:spPr>
        <p:txBody>
          <a:bodyPr>
            <a:noAutofit/>
          </a:bodyPr>
          <a:lstStyle/>
          <a:p>
            <a:pPr>
              <a:lnSpc>
                <a:spcPct val="200000"/>
              </a:lnSpc>
            </a:pPr>
            <a:r>
              <a:rPr lang="en-US" sz="1800" dirty="0"/>
              <a:t>To provide a road map to your text:</a:t>
            </a:r>
          </a:p>
          <a:p>
            <a:pPr marL="285750" indent="-285750">
              <a:lnSpc>
                <a:spcPct val="200000"/>
              </a:lnSpc>
              <a:buFont typeface="Arial" panose="020B0604020202020204" pitchFamily="34" charset="0"/>
              <a:buChar char="•"/>
            </a:pPr>
            <a:r>
              <a:rPr lang="en-US" sz="1800" dirty="0"/>
              <a:t>Chapter 2 explores _____, while Chapter 3 examines ____. </a:t>
            </a:r>
          </a:p>
          <a:p>
            <a:pPr marL="285750" indent="-285750">
              <a:lnSpc>
                <a:spcPct val="200000"/>
              </a:lnSpc>
              <a:buFont typeface="Arial" panose="020B0604020202020204" pitchFamily="34" charset="0"/>
              <a:buChar char="•"/>
            </a:pPr>
            <a:r>
              <a:rPr lang="en-US" sz="1800" dirty="0"/>
              <a:t> Having just argued that _____, I want now to complicate the point by ____. </a:t>
            </a:r>
          </a:p>
          <a:p>
            <a:pPr>
              <a:lnSpc>
                <a:spcPct val="200000"/>
              </a:lnSpc>
            </a:pPr>
            <a:r>
              <a:rPr lang="en-US" sz="1800" dirty="0"/>
              <a:t>To move from a general claim to a specific example:</a:t>
            </a:r>
          </a:p>
          <a:p>
            <a:pPr marL="285750" indent="-285750">
              <a:lnSpc>
                <a:spcPct val="200000"/>
              </a:lnSpc>
              <a:buFont typeface="Arial" panose="020B0604020202020204" pitchFamily="34" charset="0"/>
              <a:buChar char="•"/>
            </a:pPr>
            <a:r>
              <a:rPr lang="en-US" sz="1800" dirty="0"/>
              <a:t> For example, ____. </a:t>
            </a:r>
          </a:p>
          <a:p>
            <a:pPr marL="285750" indent="-285750">
              <a:lnSpc>
                <a:spcPct val="200000"/>
              </a:lnSpc>
              <a:buFont typeface="Arial" panose="020B0604020202020204" pitchFamily="34" charset="0"/>
              <a:buChar char="•"/>
            </a:pPr>
            <a:r>
              <a:rPr lang="en-US" sz="1800" dirty="0"/>
              <a:t> for instance, ___ demonstrates _____. </a:t>
            </a:r>
          </a:p>
          <a:p>
            <a:pPr marL="285750" indent="-285750">
              <a:lnSpc>
                <a:spcPct val="200000"/>
              </a:lnSpc>
              <a:buFont typeface="Arial" panose="020B0604020202020204" pitchFamily="34" charset="0"/>
              <a:buChar char="•"/>
            </a:pPr>
            <a:r>
              <a:rPr lang="en-US" sz="1800" dirty="0"/>
              <a:t> Consider ____, for example. </a:t>
            </a:r>
          </a:p>
          <a:p>
            <a:pPr marL="285750" indent="-285750">
              <a:lnSpc>
                <a:spcPct val="200000"/>
              </a:lnSpc>
              <a:buFont typeface="Arial" panose="020B0604020202020204" pitchFamily="34" charset="0"/>
              <a:buChar char="•"/>
            </a:pPr>
            <a:r>
              <a:rPr lang="en-US" sz="1800" dirty="0"/>
              <a:t> To take a case in point, _______.</a:t>
            </a:r>
          </a:p>
        </p:txBody>
      </p:sp>
      <p:sp>
        <p:nvSpPr>
          <p:cNvPr id="4" name="Footer Placeholder 3">
            <a:extLst>
              <a:ext uri="{FF2B5EF4-FFF2-40B4-BE49-F238E27FC236}">
                <a16:creationId xmlns:a16="http://schemas.microsoft.com/office/drawing/2014/main" id="{58917D8A-F92D-7168-56EA-B5BBC72AE1D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978D941-D490-6856-E566-E81A6E65C08A}"/>
              </a:ext>
            </a:extLst>
          </p:cNvPr>
          <p:cNvSpPr>
            <a:spLocks noGrp="1"/>
          </p:cNvSpPr>
          <p:nvPr>
            <p:ph type="sldNum" sz="quarter" idx="12"/>
          </p:nvPr>
        </p:nvSpPr>
        <p:spPr/>
        <p:txBody>
          <a:bodyPr/>
          <a:lstStyle/>
          <a:p>
            <a:fld id="{B5CEABB6-07DC-46E8-9B57-56EC44A396E5}" type="slidenum">
              <a:rPr lang="en-US" smtClean="0"/>
              <a:t>15</a:t>
            </a:fld>
            <a:endParaRPr lang="en-US" dirty="0"/>
          </a:p>
        </p:txBody>
      </p:sp>
    </p:spTree>
    <p:extLst>
      <p:ext uri="{BB962C8B-B14F-4D97-AF65-F5344CB8AC3E}">
        <p14:creationId xmlns:p14="http://schemas.microsoft.com/office/powerpoint/2010/main" val="145836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2BA2-19BA-6B47-7FFC-8598CBDCF271}"/>
              </a:ext>
            </a:extLst>
          </p:cNvPr>
          <p:cNvSpPr>
            <a:spLocks noGrp="1"/>
          </p:cNvSpPr>
          <p:nvPr>
            <p:ph type="title"/>
          </p:nvPr>
        </p:nvSpPr>
        <p:spPr>
          <a:xfrm>
            <a:off x="1471612" y="0"/>
            <a:ext cx="8510588" cy="738554"/>
          </a:xfrm>
        </p:spPr>
        <p:txBody>
          <a:bodyPr/>
          <a:lstStyle/>
          <a:p>
            <a:r>
              <a:rPr lang="en-US" dirty="0"/>
              <a:t>Templates for metacommentary</a:t>
            </a:r>
          </a:p>
        </p:txBody>
      </p:sp>
      <p:sp>
        <p:nvSpPr>
          <p:cNvPr id="3" name="Text Placeholder 2">
            <a:extLst>
              <a:ext uri="{FF2B5EF4-FFF2-40B4-BE49-F238E27FC236}">
                <a16:creationId xmlns:a16="http://schemas.microsoft.com/office/drawing/2014/main" id="{401AD49F-A035-287F-0FEE-44F8EBA9D66B}"/>
              </a:ext>
            </a:extLst>
          </p:cNvPr>
          <p:cNvSpPr>
            <a:spLocks noGrp="1"/>
          </p:cNvSpPr>
          <p:nvPr>
            <p:ph type="body" idx="1"/>
          </p:nvPr>
        </p:nvSpPr>
        <p:spPr>
          <a:xfrm>
            <a:off x="352425" y="904081"/>
            <a:ext cx="6411790" cy="5049837"/>
          </a:xfrm>
        </p:spPr>
        <p:txBody>
          <a:bodyPr>
            <a:noAutofit/>
          </a:bodyPr>
          <a:lstStyle/>
          <a:p>
            <a:pPr>
              <a:lnSpc>
                <a:spcPct val="200000"/>
              </a:lnSpc>
            </a:pPr>
            <a:r>
              <a:rPr lang="en-US" sz="1800" dirty="0"/>
              <a:t>To indicate that a claim is more, less, or equally important:</a:t>
            </a:r>
          </a:p>
          <a:p>
            <a:pPr marL="285750" indent="-285750">
              <a:lnSpc>
                <a:spcPct val="200000"/>
              </a:lnSpc>
              <a:buFont typeface="Arial" panose="020B0604020202020204" pitchFamily="34" charset="0"/>
              <a:buChar char="•"/>
            </a:pPr>
            <a:r>
              <a:rPr lang="en-US" sz="1800" dirty="0"/>
              <a:t>Even more important,____ . </a:t>
            </a:r>
          </a:p>
          <a:p>
            <a:pPr marL="285750" indent="-285750">
              <a:lnSpc>
                <a:spcPct val="200000"/>
              </a:lnSpc>
              <a:buFont typeface="Arial" panose="020B0604020202020204" pitchFamily="34" charset="0"/>
              <a:buChar char="•"/>
            </a:pPr>
            <a:r>
              <a:rPr lang="en-US" sz="1800" dirty="0"/>
              <a:t> But above all, _____. </a:t>
            </a:r>
          </a:p>
          <a:p>
            <a:pPr marL="285750" indent="-285750">
              <a:lnSpc>
                <a:spcPct val="200000"/>
              </a:lnSpc>
              <a:buFont typeface="Arial" panose="020B0604020202020204" pitchFamily="34" charset="0"/>
              <a:buChar char="•"/>
            </a:pPr>
            <a:r>
              <a:rPr lang="en-US" sz="1800" dirty="0"/>
              <a:t> Incidentally, we will briefly note, _____. </a:t>
            </a:r>
          </a:p>
          <a:p>
            <a:pPr marL="285750" indent="-285750">
              <a:lnSpc>
                <a:spcPct val="200000"/>
              </a:lnSpc>
              <a:buFont typeface="Arial" panose="020B0604020202020204" pitchFamily="34" charset="0"/>
              <a:buChar char="•"/>
            </a:pPr>
            <a:r>
              <a:rPr lang="en-US" sz="1800" dirty="0"/>
              <a:t> Just as important, _____. </a:t>
            </a:r>
          </a:p>
          <a:p>
            <a:pPr marL="285750" indent="-285750">
              <a:lnSpc>
                <a:spcPct val="200000"/>
              </a:lnSpc>
              <a:buFont typeface="Arial" panose="020B0604020202020204" pitchFamily="34" charset="0"/>
              <a:buChar char="•"/>
            </a:pPr>
            <a:r>
              <a:rPr lang="en-US" sz="1800" dirty="0"/>
              <a:t> Equally, _____. </a:t>
            </a:r>
          </a:p>
          <a:p>
            <a:pPr marL="285750" indent="-285750">
              <a:lnSpc>
                <a:spcPct val="200000"/>
              </a:lnSpc>
              <a:buFont typeface="Arial" panose="020B0604020202020204" pitchFamily="34" charset="0"/>
              <a:buChar char="•"/>
            </a:pPr>
            <a:r>
              <a:rPr lang="en-US" sz="1800" dirty="0"/>
              <a:t> Finally, _________</a:t>
            </a:r>
            <a:r>
              <a:rPr lang="en-US" sz="2400" dirty="0"/>
              <a:t>.</a:t>
            </a:r>
            <a:r>
              <a:rPr lang="en-US" sz="1800" dirty="0"/>
              <a:t> </a:t>
            </a:r>
          </a:p>
        </p:txBody>
      </p:sp>
      <p:sp>
        <p:nvSpPr>
          <p:cNvPr id="4" name="Footer Placeholder 3">
            <a:extLst>
              <a:ext uri="{FF2B5EF4-FFF2-40B4-BE49-F238E27FC236}">
                <a16:creationId xmlns:a16="http://schemas.microsoft.com/office/drawing/2014/main" id="{58917D8A-F92D-7168-56EA-B5BBC72AE1D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978D941-D490-6856-E566-E81A6E65C08A}"/>
              </a:ext>
            </a:extLst>
          </p:cNvPr>
          <p:cNvSpPr>
            <a:spLocks noGrp="1"/>
          </p:cNvSpPr>
          <p:nvPr>
            <p:ph type="sldNum" sz="quarter" idx="12"/>
          </p:nvPr>
        </p:nvSpPr>
        <p:spPr/>
        <p:txBody>
          <a:bodyPr/>
          <a:lstStyle/>
          <a:p>
            <a:fld id="{B5CEABB6-07DC-46E8-9B57-56EC44A396E5}" type="slidenum">
              <a:rPr lang="en-US" smtClean="0"/>
              <a:t>16</a:t>
            </a:fld>
            <a:endParaRPr lang="en-US" dirty="0"/>
          </a:p>
        </p:txBody>
      </p:sp>
    </p:spTree>
    <p:extLst>
      <p:ext uri="{BB962C8B-B14F-4D97-AF65-F5344CB8AC3E}">
        <p14:creationId xmlns:p14="http://schemas.microsoft.com/office/powerpoint/2010/main" val="356761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2BA2-19BA-6B47-7FFC-8598CBDCF271}"/>
              </a:ext>
            </a:extLst>
          </p:cNvPr>
          <p:cNvSpPr>
            <a:spLocks noGrp="1"/>
          </p:cNvSpPr>
          <p:nvPr>
            <p:ph type="title"/>
          </p:nvPr>
        </p:nvSpPr>
        <p:spPr>
          <a:xfrm>
            <a:off x="1471612" y="0"/>
            <a:ext cx="8510588" cy="738554"/>
          </a:xfrm>
        </p:spPr>
        <p:txBody>
          <a:bodyPr/>
          <a:lstStyle/>
          <a:p>
            <a:r>
              <a:rPr lang="en-US" dirty="0"/>
              <a:t>Templates for metacommentary</a:t>
            </a:r>
          </a:p>
        </p:txBody>
      </p:sp>
      <p:sp>
        <p:nvSpPr>
          <p:cNvPr id="3" name="Text Placeholder 2">
            <a:extLst>
              <a:ext uri="{FF2B5EF4-FFF2-40B4-BE49-F238E27FC236}">
                <a16:creationId xmlns:a16="http://schemas.microsoft.com/office/drawing/2014/main" id="{401AD49F-A035-287F-0FEE-44F8EBA9D66B}"/>
              </a:ext>
            </a:extLst>
          </p:cNvPr>
          <p:cNvSpPr>
            <a:spLocks noGrp="1"/>
          </p:cNvSpPr>
          <p:nvPr>
            <p:ph type="body" idx="1"/>
          </p:nvPr>
        </p:nvSpPr>
        <p:spPr>
          <a:xfrm>
            <a:off x="352425" y="904081"/>
            <a:ext cx="10374190" cy="5049837"/>
          </a:xfrm>
        </p:spPr>
        <p:txBody>
          <a:bodyPr>
            <a:noAutofit/>
          </a:bodyPr>
          <a:lstStyle/>
          <a:p>
            <a:pPr>
              <a:lnSpc>
                <a:spcPct val="200000"/>
              </a:lnSpc>
            </a:pPr>
            <a:r>
              <a:rPr lang="en-US" sz="1800" dirty="0"/>
              <a:t>To explain a claim when you anticipate objections:  </a:t>
            </a:r>
          </a:p>
          <a:p>
            <a:pPr marL="285750" indent="-285750">
              <a:lnSpc>
                <a:spcPct val="200000"/>
              </a:lnSpc>
              <a:buFont typeface="Arial" panose="020B0604020202020204" pitchFamily="34" charset="0"/>
              <a:buChar char="•"/>
            </a:pPr>
            <a:r>
              <a:rPr lang="en-US" sz="1800" dirty="0"/>
              <a:t>Although some readers may object that _____, I would answer that _____. </a:t>
            </a:r>
          </a:p>
          <a:p>
            <a:pPr>
              <a:lnSpc>
                <a:spcPct val="200000"/>
              </a:lnSpc>
            </a:pPr>
            <a:r>
              <a:rPr lang="en-US" sz="1800" dirty="0"/>
              <a:t>To guide readers to your most general point:</a:t>
            </a:r>
          </a:p>
          <a:p>
            <a:pPr marL="285750" indent="-285750">
              <a:lnSpc>
                <a:spcPct val="200000"/>
              </a:lnSpc>
              <a:buFont typeface="Arial" panose="020B0604020202020204" pitchFamily="34" charset="0"/>
              <a:buChar char="•"/>
            </a:pPr>
            <a:r>
              <a:rPr lang="en-US" sz="1800" dirty="0"/>
              <a:t>  In sum, then, _____. </a:t>
            </a:r>
          </a:p>
          <a:p>
            <a:pPr marL="285750" indent="-285750">
              <a:lnSpc>
                <a:spcPct val="200000"/>
              </a:lnSpc>
              <a:buFont typeface="Arial" panose="020B0604020202020204" pitchFamily="34" charset="0"/>
              <a:buChar char="•"/>
            </a:pPr>
            <a:r>
              <a:rPr lang="en-US" sz="1800" dirty="0"/>
              <a:t> My conclusion, then, is that ____. </a:t>
            </a:r>
          </a:p>
          <a:p>
            <a:pPr marL="285750" indent="-285750">
              <a:lnSpc>
                <a:spcPct val="200000"/>
              </a:lnSpc>
              <a:buFont typeface="Arial" panose="020B0604020202020204" pitchFamily="34" charset="0"/>
              <a:buChar char="•"/>
            </a:pPr>
            <a:r>
              <a:rPr lang="en-US" sz="1800" dirty="0"/>
              <a:t> In short, _____.</a:t>
            </a:r>
          </a:p>
        </p:txBody>
      </p:sp>
      <p:sp>
        <p:nvSpPr>
          <p:cNvPr id="4" name="Footer Placeholder 3">
            <a:extLst>
              <a:ext uri="{FF2B5EF4-FFF2-40B4-BE49-F238E27FC236}">
                <a16:creationId xmlns:a16="http://schemas.microsoft.com/office/drawing/2014/main" id="{58917D8A-F92D-7168-56EA-B5BBC72AE1D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978D941-D490-6856-E566-E81A6E65C08A}"/>
              </a:ext>
            </a:extLst>
          </p:cNvPr>
          <p:cNvSpPr>
            <a:spLocks noGrp="1"/>
          </p:cNvSpPr>
          <p:nvPr>
            <p:ph type="sldNum" sz="quarter" idx="12"/>
          </p:nvPr>
        </p:nvSpPr>
        <p:spPr/>
        <p:txBody>
          <a:bodyPr/>
          <a:lstStyle/>
          <a:p>
            <a:fld id="{B5CEABB6-07DC-46E8-9B57-56EC44A396E5}" type="slidenum">
              <a:rPr lang="en-US" smtClean="0"/>
              <a:t>17</a:t>
            </a:fld>
            <a:endParaRPr lang="en-US" dirty="0"/>
          </a:p>
        </p:txBody>
      </p:sp>
    </p:spTree>
    <p:extLst>
      <p:ext uri="{BB962C8B-B14F-4D97-AF65-F5344CB8AC3E}">
        <p14:creationId xmlns:p14="http://schemas.microsoft.com/office/powerpoint/2010/main" val="63837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839183" y="182808"/>
            <a:ext cx="5111750" cy="1204912"/>
          </a:xfrm>
        </p:spPr>
        <p:txBody>
          <a:bodyPr/>
          <a:lstStyle/>
          <a:p>
            <a:r>
              <a:rPr lang="en-US"/>
              <a:t>Getting Writing Done</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1127614" y="3155008"/>
            <a:ext cx="9929934" cy="5101126"/>
          </a:xfrm>
        </p:spPr>
        <p:txBody>
          <a:bodyPr vert="horz" lIns="91440" tIns="45720" rIns="91440" bIns="45720" rtlCol="0" anchor="b">
            <a:normAutofit/>
          </a:bodyPr>
          <a:lstStyle/>
          <a:p>
            <a:r>
              <a:rPr lang="en-US" dirty="0"/>
              <a:t>Eight strategies to "getting writing done" is:</a:t>
            </a:r>
          </a:p>
          <a:p>
            <a:pPr marL="342900" indent="-342900">
              <a:buAutoNum type="arabicPeriod"/>
            </a:pPr>
            <a:r>
              <a:rPr lang="en-US" dirty="0"/>
              <a:t>Write daily: Giver yourself a personal goal of how much you want to write a day. Whether it is 3 pages or one paragraph, make writing a daily habit. </a:t>
            </a:r>
          </a:p>
          <a:p>
            <a:pPr marL="342900" indent="-342900">
              <a:buAutoNum type="arabicPeriod"/>
            </a:pPr>
            <a:r>
              <a:rPr lang="en-US" dirty="0"/>
              <a:t>Make small goals and meet them: Small goals are achievable and help to avoid those feelings of being a "failure." Make small, realistic goals about your writing. </a:t>
            </a:r>
          </a:p>
          <a:p>
            <a:pPr marL="342900" indent="-342900">
              <a:buAutoNum type="arabicPeriod"/>
            </a:pPr>
            <a:r>
              <a:rPr lang="en-US" dirty="0"/>
              <a:t>When you're stuck, keep writing: It is hard to write when you don't know what to write! Even if you don't "think" you can write, put something down.  </a:t>
            </a:r>
          </a:p>
          <a:p>
            <a:pPr marL="342900" indent="-342900">
              <a:buAutoNum type="arabicPeriod"/>
            </a:pPr>
            <a:r>
              <a:rPr lang="en-US" dirty="0"/>
              <a:t>Avoid virtuous procrastination: Don't fall into the trap of "I can't start writing until I know everything!" </a:t>
            </a:r>
          </a:p>
          <a:p>
            <a:pPr marL="342900" indent="-342900">
              <a:buAutoNum type="arabicPeriod"/>
            </a:pPr>
            <a:r>
              <a:rPr lang="en-US" dirty="0"/>
              <a:t>Make fear an ally: address your fears! Don't run from them! Use fear as a learning tool and ask yourself, "Why am I afraid of this sentence/paragraph/ transition/etc.")</a:t>
            </a:r>
          </a:p>
          <a:p>
            <a:pPr marL="342900" indent="-342900">
              <a:buAutoNum type="arabicPeriod"/>
            </a:pPr>
            <a:r>
              <a:rPr lang="en-US" dirty="0"/>
              <a:t>Start poor, finish rich: Not everything that is written down is "golden language." It is easier to edit something that is there versus something that isn't.</a:t>
            </a:r>
          </a:p>
          <a:p>
            <a:pPr marL="342900" indent="-342900">
              <a:buAutoNum type="arabicPeriod"/>
            </a:pPr>
            <a:r>
              <a:rPr lang="en-US"/>
              <a:t>Treat </a:t>
            </a:r>
            <a:r>
              <a:rPr lang="en-US" dirty="0"/>
              <a:t>revision as writing: Revision is part of the writing process. Don't underestimate the power of revision. Also, don't treat revision as "proofreading/editing."</a:t>
            </a:r>
          </a:p>
          <a:p>
            <a:pPr marL="342900" indent="-342900">
              <a:buAutoNum type="arabicPeriod"/>
            </a:pPr>
            <a:r>
              <a:rPr lang="en-US" dirty="0"/>
              <a:t>Take this advice!</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p:txBody>
      </p:sp>
      <p:sp>
        <p:nvSpPr>
          <p:cNvPr id="5" name="Footer Placeholder 4">
            <a:extLst>
              <a:ext uri="{FF2B5EF4-FFF2-40B4-BE49-F238E27FC236}">
                <a16:creationId xmlns:a16="http://schemas.microsoft.com/office/drawing/2014/main" id="{11AEA823-8519-4F9D-81FA-3673131076FC}"/>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CF1A-598E-93BA-0C84-ECC2D61672DC}"/>
              </a:ext>
            </a:extLst>
          </p:cNvPr>
          <p:cNvSpPr>
            <a:spLocks noGrp="1"/>
          </p:cNvSpPr>
          <p:nvPr>
            <p:ph type="title"/>
          </p:nvPr>
        </p:nvSpPr>
        <p:spPr>
          <a:xfrm>
            <a:off x="5921828" y="301096"/>
            <a:ext cx="5431971" cy="846301"/>
          </a:xfrm>
        </p:spPr>
        <p:txBody>
          <a:bodyPr/>
          <a:lstStyle/>
          <a:p>
            <a:r>
              <a:rPr lang="en-US" dirty="0"/>
              <a:t>Works Cited</a:t>
            </a:r>
          </a:p>
        </p:txBody>
      </p:sp>
      <p:sp>
        <p:nvSpPr>
          <p:cNvPr id="3" name="Text Placeholder 2">
            <a:extLst>
              <a:ext uri="{FF2B5EF4-FFF2-40B4-BE49-F238E27FC236}">
                <a16:creationId xmlns:a16="http://schemas.microsoft.com/office/drawing/2014/main" id="{7EBBA90E-75AE-00D6-0964-73C4D8AE717D}"/>
              </a:ext>
            </a:extLst>
          </p:cNvPr>
          <p:cNvSpPr>
            <a:spLocks noGrp="1"/>
          </p:cNvSpPr>
          <p:nvPr>
            <p:ph type="body" sz="quarter" idx="13"/>
          </p:nvPr>
        </p:nvSpPr>
        <p:spPr>
          <a:xfrm>
            <a:off x="4279900" y="1320800"/>
            <a:ext cx="7075558" cy="3390899"/>
          </a:xfrm>
        </p:spPr>
        <p:txBody>
          <a:bodyPr>
            <a:normAutofit/>
          </a:bodyPr>
          <a:lstStyle/>
          <a:p>
            <a:pPr indent="-457200"/>
            <a:r>
              <a:rPr lang="en-US" dirty="0"/>
              <a:t>Graff, Gerald and Cathy Birkenstein. They Say/ I Say. 4</a:t>
            </a:r>
            <a:r>
              <a:rPr lang="en-US" baseline="30000" dirty="0"/>
              <a:t>th</a:t>
            </a:r>
            <a:r>
              <a:rPr lang="en-US" dirty="0"/>
              <a:t> ed., w.w. Norton, 2018.</a:t>
            </a:r>
          </a:p>
          <a:p>
            <a:pPr indent="-457200"/>
            <a:endParaRPr lang="en-US" dirty="0"/>
          </a:p>
          <a:p>
            <a:pPr indent="-457200"/>
            <a:r>
              <a:rPr lang="en-US" dirty="0"/>
              <a:t>“What People get wrong about African-American English.” </a:t>
            </a:r>
            <a:r>
              <a:rPr lang="en-US" i="1" dirty="0"/>
              <a:t>YouTube</a:t>
            </a:r>
            <a:r>
              <a:rPr lang="en-US" dirty="0"/>
              <a:t>, uploaded by Storied, 16 July 2021, https://www.youtube.com/watch?v=1YxH43Cw6tI</a:t>
            </a:r>
          </a:p>
        </p:txBody>
      </p:sp>
      <p:sp>
        <p:nvSpPr>
          <p:cNvPr id="9" name="Footer Placeholder 8">
            <a:extLst>
              <a:ext uri="{FF2B5EF4-FFF2-40B4-BE49-F238E27FC236}">
                <a16:creationId xmlns:a16="http://schemas.microsoft.com/office/drawing/2014/main" id="{443CEC9A-3A4D-829E-DA51-221D999A1925}"/>
              </a:ext>
            </a:extLst>
          </p:cNvPr>
          <p:cNvSpPr>
            <a:spLocks noGrp="1"/>
          </p:cNvSpPr>
          <p:nvPr>
            <p:ph type="ftr" sz="quarter" idx="21"/>
          </p:nvPr>
        </p:nvSpPr>
        <p:spPr/>
        <p:txBody>
          <a:bodyPr/>
          <a:lstStyle/>
          <a:p>
            <a:r>
              <a:rPr lang="en-US"/>
              <a:t>Pitch Deck</a:t>
            </a:r>
            <a:endParaRPr lang="en-US" dirty="0"/>
          </a:p>
        </p:txBody>
      </p:sp>
      <p:sp>
        <p:nvSpPr>
          <p:cNvPr id="10" name="Slide Number Placeholder 9">
            <a:extLst>
              <a:ext uri="{FF2B5EF4-FFF2-40B4-BE49-F238E27FC236}">
                <a16:creationId xmlns:a16="http://schemas.microsoft.com/office/drawing/2014/main" id="{2AFC06BC-44E2-F07F-1C19-E7249D026267}"/>
              </a:ext>
            </a:extLst>
          </p:cNvPr>
          <p:cNvSpPr>
            <a:spLocks noGrp="1"/>
          </p:cNvSpPr>
          <p:nvPr>
            <p:ph type="sldNum" sz="quarter" idx="22"/>
          </p:nvPr>
        </p:nvSpPr>
        <p:spPr/>
        <p:txBody>
          <a:bodyPr/>
          <a:lstStyle/>
          <a:p>
            <a:fld id="{B5CEABB6-07DC-46E8-9B57-56EC44A396E5}" type="slidenum">
              <a:rPr lang="en-US" smtClean="0"/>
              <a:pPr/>
              <a:t>19</a:t>
            </a:fld>
            <a:endParaRPr lang="en-US" dirty="0"/>
          </a:p>
        </p:txBody>
      </p:sp>
    </p:spTree>
    <p:extLst>
      <p:ext uri="{BB962C8B-B14F-4D97-AF65-F5344CB8AC3E}">
        <p14:creationId xmlns:p14="http://schemas.microsoft.com/office/powerpoint/2010/main" val="301322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988218" y="-51117"/>
            <a:ext cx="3171825" cy="1325563"/>
          </a:xfrm>
        </p:spPr>
        <p:txBody>
          <a:bodyPr/>
          <a:lstStyle/>
          <a:p>
            <a:r>
              <a:rPr lang="en-ZA" dirty="0"/>
              <a:t>But isn't good writing convoluted? </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666750" y="1316832"/>
            <a:ext cx="5374479" cy="5233986"/>
          </a:xfrm>
        </p:spPr>
        <p:txBody>
          <a:bodyPr vert="horz" lIns="91440" tIns="45720" rIns="91440" bIns="45720" rtlCol="0" anchor="t">
            <a:normAutofit fontScale="92500" lnSpcReduction="20000"/>
          </a:bodyPr>
          <a:lstStyle/>
          <a:p>
            <a:r>
              <a:rPr lang="en-US" sz="2000" dirty="0"/>
              <a:t>Academic writing doesn't mean "setting aside" your own voice. </a:t>
            </a:r>
          </a:p>
          <a:p>
            <a:r>
              <a:rPr lang="en-US" sz="2000" dirty="0"/>
              <a:t>"...</a:t>
            </a:r>
            <a:r>
              <a:rPr lang="en-US" sz="2000" dirty="0">
                <a:ea typeface="+mn-lt"/>
                <a:cs typeface="+mn-lt"/>
              </a:rPr>
              <a:t>mastering academic writing does not mean completely abandoning your normal voice for one that’s stiff, convoluted, or pompous, as students often assume. Instead, it means creating a new voice that draws on the voice you already have" (They Say/ I Say 118).</a:t>
            </a:r>
          </a:p>
          <a:p>
            <a:r>
              <a:rPr lang="en-US" sz="2000" dirty="0"/>
              <a:t>This does NOT mean that you should:</a:t>
            </a:r>
          </a:p>
          <a:p>
            <a:pPr marL="342900" indent="-342900">
              <a:buChar char="•"/>
            </a:pPr>
            <a:r>
              <a:rPr lang="en-US" sz="2000" dirty="0"/>
              <a:t>Use any language that you use with friends. </a:t>
            </a:r>
          </a:p>
          <a:p>
            <a:pPr marL="342900" indent="-342900">
              <a:buChar char="•"/>
            </a:pPr>
            <a:r>
              <a:rPr lang="en-US" sz="2000" dirty="0"/>
              <a:t>Use this as an excuse to fall into your "comfort zone."</a:t>
            </a:r>
          </a:p>
          <a:p>
            <a:pPr marL="342900" indent="-342900">
              <a:buChar char="•"/>
            </a:pPr>
            <a:r>
              <a:rPr lang="en-US" sz="2000" dirty="0"/>
              <a:t>Or to avoid learning new words and forms. </a:t>
            </a:r>
          </a:p>
          <a:p>
            <a:r>
              <a:rPr lang="en-US" sz="2000" dirty="0"/>
              <a:t>Academic writing is at its best when it combines "</a:t>
            </a:r>
            <a:r>
              <a:rPr lang="en-US" sz="2000" dirty="0" err="1"/>
              <a:t>everydayspeak</a:t>
            </a:r>
            <a:r>
              <a:rPr lang="en-US" sz="2000" dirty="0"/>
              <a:t>" with "</a:t>
            </a:r>
            <a:r>
              <a:rPr lang="en-US" sz="2000" dirty="0" err="1"/>
              <a:t>academicspeak</a:t>
            </a:r>
            <a:r>
              <a:rPr lang="en-US" sz="2000" dirty="0"/>
              <a:t>."</a:t>
            </a:r>
          </a:p>
          <a:p>
            <a:endParaRPr lang="en-US" sz="2000" dirty="0"/>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2669886" y="6356349"/>
            <a:ext cx="2482842" cy="365125"/>
          </a:xfrm>
        </p:spPr>
        <p:txBody>
          <a:bodyPr/>
          <a:lstStyle/>
          <a:p>
            <a:r>
              <a:rPr lang="en-ZA" dirty="0"/>
              <a:t>Pitch Deck</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8CBB-134E-FD51-1496-F0CF85435CDD}"/>
              </a:ext>
            </a:extLst>
          </p:cNvPr>
          <p:cNvSpPr>
            <a:spLocks noGrp="1"/>
          </p:cNvSpPr>
          <p:nvPr>
            <p:ph type="title"/>
          </p:nvPr>
        </p:nvSpPr>
        <p:spPr>
          <a:xfrm>
            <a:off x="1333499" y="1020445"/>
            <a:ext cx="5563332" cy="1325563"/>
          </a:xfrm>
        </p:spPr>
        <p:txBody>
          <a:bodyPr>
            <a:normAutofit fontScale="90000"/>
          </a:bodyPr>
          <a:lstStyle/>
          <a:p>
            <a:r>
              <a:rPr lang="en-US" dirty="0"/>
              <a:t>Ironically, this was taken from an article about improving academic writing....</a:t>
            </a:r>
          </a:p>
        </p:txBody>
      </p:sp>
      <p:sp>
        <p:nvSpPr>
          <p:cNvPr id="3" name="Content Placeholder 2">
            <a:extLst>
              <a:ext uri="{FF2B5EF4-FFF2-40B4-BE49-F238E27FC236}">
                <a16:creationId xmlns:a16="http://schemas.microsoft.com/office/drawing/2014/main" id="{64AA1750-5C43-9FE2-4740-E0905B583BD3}"/>
              </a:ext>
            </a:extLst>
          </p:cNvPr>
          <p:cNvSpPr>
            <a:spLocks noGrp="1"/>
          </p:cNvSpPr>
          <p:nvPr>
            <p:ph idx="1"/>
          </p:nvPr>
        </p:nvSpPr>
        <p:spPr>
          <a:xfrm>
            <a:off x="700453" y="2431806"/>
            <a:ext cx="4848224" cy="3492378"/>
          </a:xfrm>
        </p:spPr>
        <p:txBody>
          <a:bodyPr vert="horz" lIns="91440" tIns="45720" rIns="91440" bIns="45720" rtlCol="0" anchor="t">
            <a:normAutofit/>
          </a:bodyPr>
          <a:lstStyle/>
          <a:p>
            <a:r>
              <a:rPr lang="en-US" sz="1800" dirty="0">
                <a:ea typeface="+mn-lt"/>
                <a:cs typeface="+mn-lt"/>
              </a:rPr>
              <a:t>"Rarely is there an effective conceptual link between the current understandings of the centrality of text to knowledge production and student learning and the pragmatic problems of policy imperatives in the name of efficiency and capacity."</a:t>
            </a:r>
          </a:p>
          <a:p>
            <a:endParaRPr lang="en-US" sz="1800" dirty="0"/>
          </a:p>
          <a:p>
            <a:r>
              <a:rPr lang="en-US" sz="1800" dirty="0"/>
              <a:t>Writing like this makes people not want to learn and has unnecessary jargon!</a:t>
            </a:r>
          </a:p>
        </p:txBody>
      </p:sp>
      <p:sp>
        <p:nvSpPr>
          <p:cNvPr id="4" name="Footer Placeholder 3">
            <a:extLst>
              <a:ext uri="{FF2B5EF4-FFF2-40B4-BE49-F238E27FC236}">
                <a16:creationId xmlns:a16="http://schemas.microsoft.com/office/drawing/2014/main" id="{0E91F399-ADD9-7EF7-4573-2D34D0D6A670}"/>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4300CE7F-AC4B-6724-100E-FD1F69F3C6BD}"/>
              </a:ext>
            </a:extLst>
          </p:cNvPr>
          <p:cNvSpPr>
            <a:spLocks noGrp="1"/>
          </p:cNvSpPr>
          <p:nvPr>
            <p:ph type="sldNum" sz="quarter" idx="12"/>
          </p:nvPr>
        </p:nvSpPr>
        <p:spPr/>
        <p:txBody>
          <a:bodyPr/>
          <a:lstStyle/>
          <a:p>
            <a:fld id="{B5CEABB6-07DC-46E8-9B57-56EC44A396E5}" type="slidenum">
              <a:rPr lang="en-US" smtClean="0"/>
              <a:t>3</a:t>
            </a:fld>
            <a:endParaRPr lang="en-US" dirty="0"/>
          </a:p>
        </p:txBody>
      </p:sp>
    </p:spTree>
    <p:extLst>
      <p:ext uri="{BB962C8B-B14F-4D97-AF65-F5344CB8AC3E}">
        <p14:creationId xmlns:p14="http://schemas.microsoft.com/office/powerpoint/2010/main" val="243197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375B-8C7D-18C5-CC4C-2F47EF092291}"/>
              </a:ext>
            </a:extLst>
          </p:cNvPr>
          <p:cNvSpPr>
            <a:spLocks noGrp="1"/>
          </p:cNvSpPr>
          <p:nvPr>
            <p:ph type="title"/>
          </p:nvPr>
        </p:nvSpPr>
        <p:spPr>
          <a:xfrm>
            <a:off x="1814145" y="129491"/>
            <a:ext cx="3171825" cy="1325563"/>
          </a:xfrm>
        </p:spPr>
        <p:txBody>
          <a:bodyPr>
            <a:normAutofit fontScale="90000"/>
          </a:bodyPr>
          <a:lstStyle/>
          <a:p>
            <a:r>
              <a:rPr lang="en-US" dirty="0"/>
              <a:t>Academic Writing Doesn't have to be dull</a:t>
            </a:r>
          </a:p>
        </p:txBody>
      </p:sp>
      <p:sp>
        <p:nvSpPr>
          <p:cNvPr id="3" name="Content Placeholder 2">
            <a:extLst>
              <a:ext uri="{FF2B5EF4-FFF2-40B4-BE49-F238E27FC236}">
                <a16:creationId xmlns:a16="http://schemas.microsoft.com/office/drawing/2014/main" id="{595A03B0-665A-375A-4183-FDBBC9CECF83}"/>
              </a:ext>
            </a:extLst>
          </p:cNvPr>
          <p:cNvSpPr>
            <a:spLocks noGrp="1"/>
          </p:cNvSpPr>
          <p:nvPr>
            <p:ph idx="1"/>
          </p:nvPr>
        </p:nvSpPr>
        <p:spPr>
          <a:xfrm>
            <a:off x="469390" y="1548158"/>
            <a:ext cx="5427136" cy="5117306"/>
          </a:xfrm>
        </p:spPr>
        <p:txBody>
          <a:bodyPr vert="horz" lIns="91440" tIns="45720" rIns="91440" bIns="45720" rtlCol="0" anchor="t">
            <a:normAutofit/>
          </a:bodyPr>
          <a:lstStyle/>
          <a:p>
            <a:r>
              <a:rPr lang="en-US" sz="1800" dirty="0"/>
              <a:t>Patricia Nelson Limerick: </a:t>
            </a:r>
          </a:p>
          <a:p>
            <a:r>
              <a:rPr lang="en-US" sz="1800" dirty="0">
                <a:ea typeface="+mn-lt"/>
                <a:cs typeface="+mn-lt"/>
              </a:rPr>
              <a:t>"I do not believe that professors enforce a standard of dull writing on graduate students in order to be cruel. They demand dreariness because they think that dreariness is in the students’ best interests. Professors believe that a dull writing style is an academic survival skill because they think that is what editors want, both editors of academic journals and editors of university presses. What we have here is a chain of misinformation and misunderstanding, where everyone thinks that the other guy is the one who demands dull, impersonal prose" (qtd. In Sword). </a:t>
            </a:r>
          </a:p>
        </p:txBody>
      </p:sp>
      <p:sp>
        <p:nvSpPr>
          <p:cNvPr id="4" name="Footer Placeholder 3">
            <a:extLst>
              <a:ext uri="{FF2B5EF4-FFF2-40B4-BE49-F238E27FC236}">
                <a16:creationId xmlns:a16="http://schemas.microsoft.com/office/drawing/2014/main" id="{A83AF388-478A-2075-E1D6-909C78C5A5AF}"/>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FF90C8BA-895D-4E6B-238C-24EB52FAC4BE}"/>
              </a:ext>
            </a:extLst>
          </p:cNvPr>
          <p:cNvSpPr>
            <a:spLocks noGrp="1"/>
          </p:cNvSpPr>
          <p:nvPr>
            <p:ph type="sldNum" sz="quarter" idx="12"/>
          </p:nvPr>
        </p:nvSpPr>
        <p:spPr/>
        <p:txBody>
          <a:bodyPr/>
          <a:lstStyle/>
          <a:p>
            <a:fld id="{B5CEABB6-07DC-46E8-9B57-56EC44A396E5}" type="slidenum">
              <a:rPr lang="en-US" smtClean="0"/>
              <a:t>4</a:t>
            </a:fld>
            <a:endParaRPr lang="en-US" dirty="0"/>
          </a:p>
        </p:txBody>
      </p:sp>
    </p:spTree>
    <p:extLst>
      <p:ext uri="{BB962C8B-B14F-4D97-AF65-F5344CB8AC3E}">
        <p14:creationId xmlns:p14="http://schemas.microsoft.com/office/powerpoint/2010/main" val="109949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2909521" y="89024"/>
            <a:ext cx="5111750" cy="1204912"/>
          </a:xfrm>
        </p:spPr>
        <p:txBody>
          <a:bodyPr/>
          <a:lstStyle/>
          <a:p>
            <a:r>
              <a:rPr lang="en-US"/>
              <a:t>Blend Academic and Colloquial styles</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893152" y="1280990"/>
            <a:ext cx="8312149" cy="5335587"/>
          </a:xfrm>
        </p:spPr>
        <p:txBody>
          <a:bodyPr vert="horz" lIns="91440" tIns="45720" rIns="91440" bIns="45720" rtlCol="0" anchor="t">
            <a:noAutofit/>
          </a:bodyPr>
          <a:lstStyle/>
          <a:p>
            <a:r>
              <a:rPr lang="en-ZA" sz="2000" dirty="0"/>
              <a:t>There are numerous benefits to blending colloquial (everyday speak)and academic styles. For instance,</a:t>
            </a:r>
          </a:p>
          <a:p>
            <a:pPr marL="285750" indent="-285750">
              <a:buChar char="•"/>
            </a:pPr>
            <a:r>
              <a:rPr lang="en-ZA" sz="2000" dirty="0"/>
              <a:t>It can often make complicated topics easier for your reader to digest. </a:t>
            </a:r>
          </a:p>
          <a:p>
            <a:pPr marL="285750" indent="-285750">
              <a:buChar char="•"/>
            </a:pPr>
            <a:r>
              <a:rPr lang="en-ZA" sz="2000" dirty="0"/>
              <a:t>It is often great when trying to discover what you want to say. </a:t>
            </a:r>
          </a:p>
          <a:p>
            <a:pPr marL="285750" indent="-285750">
              <a:buChar char="•"/>
            </a:pPr>
            <a:r>
              <a:rPr lang="en-ZA" sz="2000" dirty="0"/>
              <a:t>It helps to remind us of our audience. What do they know? What don't they know?</a:t>
            </a:r>
          </a:p>
          <a:p>
            <a:pPr marL="285750" indent="-285750">
              <a:buChar char="•"/>
            </a:pPr>
            <a:r>
              <a:rPr lang="en-ZA" sz="2000" dirty="0"/>
              <a:t>Self-translation: The process of clarifying your own complex ideas. </a:t>
            </a:r>
          </a:p>
          <a:p>
            <a:pPr marL="742950" lvl="1" indent="-285750">
              <a:buChar char="•"/>
            </a:pPr>
            <a:r>
              <a:rPr lang="en-ZA" spc="50" dirty="0">
                <a:solidFill>
                  <a:schemeClr val="tx1"/>
                </a:solidFill>
              </a:rPr>
              <a:t>Example:</a:t>
            </a:r>
          </a:p>
          <a:p>
            <a:pPr lvl="1"/>
            <a:r>
              <a:rPr lang="en-ZA" spc="50" dirty="0">
                <a:solidFill>
                  <a:schemeClr val="tx1"/>
                </a:solidFill>
              </a:rPr>
              <a:t>We can hardly get through our lives—in fact, it’s hard to get through a week—without considering what makes specific actions right and others wrong and debating with ourselves whether that is a difference that must compel the actions we choose. (Okay, it’s wrong! I get it! But why should I care?).</a:t>
            </a:r>
          </a:p>
          <a:p>
            <a:pPr lvl="1"/>
            <a:r>
              <a:rPr lang="en-ZA" spc="50" dirty="0">
                <a:solidFill>
                  <a:schemeClr val="tx1"/>
                </a:solidFill>
              </a:rPr>
              <a:t>-Rebecca Goldstein, Plato at the Googleplex: Why Philosophy Won’t Go Away</a:t>
            </a:r>
          </a:p>
          <a:p>
            <a:pPr marL="285750" indent="-285750">
              <a:buChar char="•"/>
            </a:pPr>
            <a:endParaRPr lang="en-ZA" dirty="0"/>
          </a:p>
        </p:txBody>
      </p:sp>
      <p:sp>
        <p:nvSpPr>
          <p:cNvPr id="5" name="Footer Placeholder 4">
            <a:extLst>
              <a:ext uri="{FF2B5EF4-FFF2-40B4-BE49-F238E27FC236}">
                <a16:creationId xmlns:a16="http://schemas.microsoft.com/office/drawing/2014/main" id="{396A095E-DB05-47EC-A2D5-47398A4A00B4}"/>
              </a:ext>
            </a:extLst>
          </p:cNvPr>
          <p:cNvSpPr>
            <a:spLocks noGrp="1"/>
          </p:cNvSpPr>
          <p:nvPr>
            <p:ph type="ftr" sz="quarter" idx="11"/>
          </p:nvPr>
        </p:nvSpPr>
        <p:spPr>
          <a:xfrm>
            <a:off x="5224463" y="6356350"/>
            <a:ext cx="1743075" cy="365125"/>
          </a:xfrm>
        </p:spPr>
        <p:txBody>
          <a:bodyPr/>
          <a:lstStyle/>
          <a:p>
            <a:r>
              <a:rPr lang="en-US" dirty="0"/>
              <a:t>Pitch Deck</a:t>
            </a:r>
          </a:p>
        </p:txBody>
      </p:sp>
      <p:sp>
        <p:nvSpPr>
          <p:cNvPr id="6" name="Slide Number Placehold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885156" y="892177"/>
            <a:ext cx="8421688" cy="1325563"/>
          </a:xfrm>
        </p:spPr>
        <p:txBody>
          <a:bodyPr/>
          <a:lstStyle/>
          <a:p>
            <a:r>
              <a:rPr lang="en-US"/>
              <a:t>Blending styles</a:t>
            </a:r>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idx="1"/>
          </p:nvPr>
        </p:nvSpPr>
        <p:spPr>
          <a:xfrm>
            <a:off x="1243104" y="2776936"/>
            <a:ext cx="2882475" cy="823912"/>
          </a:xfrm>
        </p:spPr>
        <p:txBody>
          <a:bodyPr/>
          <a:lstStyle/>
          <a:p>
            <a:r>
              <a:rPr lang="en-ZA"/>
              <a:t>Translating academic Speak</a:t>
            </a:r>
            <a:endParaRPr lang="en-US"/>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sz="half" idx="2"/>
          </p:nvPr>
        </p:nvSpPr>
        <p:spPr>
          <a:xfrm>
            <a:off x="1243104" y="3834606"/>
            <a:ext cx="2882475" cy="1997867"/>
          </a:xfrm>
        </p:spPr>
        <p:txBody>
          <a:bodyPr vert="horz" lIns="91440" tIns="45720" rIns="91440" bIns="45720" rtlCol="0" anchor="t">
            <a:normAutofit/>
          </a:bodyPr>
          <a:lstStyle/>
          <a:p>
            <a:r>
              <a:rPr lang="en-ZA" noProof="1">
                <a:ea typeface="+mn-lt"/>
                <a:cs typeface="+mn-lt"/>
              </a:rPr>
              <a:t>Scholar X argues, “____ .” In other words,______ .</a:t>
            </a:r>
            <a:endParaRPr lang="en-ZA" noProof="1"/>
          </a:p>
          <a:p>
            <a:endParaRPr lang="en-ZA" noProof="1"/>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sz="quarter" idx="3"/>
          </p:nvPr>
        </p:nvSpPr>
        <p:spPr>
          <a:xfrm>
            <a:off x="4647665" y="2776936"/>
            <a:ext cx="2896671" cy="823912"/>
          </a:xfrm>
        </p:spPr>
        <p:txBody>
          <a:bodyPr/>
          <a:lstStyle/>
          <a:p>
            <a:r>
              <a:rPr lang="en-ZA"/>
              <a:t>Alternatively..</a:t>
            </a:r>
            <a:endParaRPr lang="en-US"/>
          </a:p>
        </p:txBody>
      </p:sp>
      <p:sp>
        <p:nvSpPr>
          <p:cNvPr id="3" name="Text Placeholder 2">
            <a:extLst>
              <a:ext uri="{FF2B5EF4-FFF2-40B4-BE49-F238E27FC236}">
                <a16:creationId xmlns:a16="http://schemas.microsoft.com/office/drawing/2014/main" id="{D5E1C399-8F48-44F5-9461-3C89866D4CE1}"/>
              </a:ext>
            </a:extLst>
          </p:cNvPr>
          <p:cNvSpPr>
            <a:spLocks noGrp="1"/>
          </p:cNvSpPr>
          <p:nvPr>
            <p:ph sz="quarter" idx="4"/>
          </p:nvPr>
        </p:nvSpPr>
        <p:spPr>
          <a:xfrm>
            <a:off x="4647665" y="3834606"/>
            <a:ext cx="6492776" cy="1997867"/>
          </a:xfrm>
        </p:spPr>
        <p:txBody>
          <a:bodyPr vert="horz" lIns="91440" tIns="45720" rIns="91440" bIns="45720" rtlCol="0" anchor="t">
            <a:normAutofit/>
          </a:bodyPr>
          <a:lstStyle/>
          <a:p>
            <a:r>
              <a:rPr lang="en-ZA" dirty="0">
                <a:ea typeface="+mn-lt"/>
                <a:cs typeface="+mn-lt"/>
              </a:rPr>
              <a:t> Instead of “In other words,” you might try variations like the following:</a:t>
            </a:r>
            <a:endParaRPr lang="en-US" dirty="0">
              <a:ea typeface="+mn-lt"/>
              <a:cs typeface="+mn-lt"/>
            </a:endParaRPr>
          </a:p>
          <a:p>
            <a:pPr marL="285750" indent="-285750">
              <a:buFont typeface="Arial" panose="020B0604020202020204" pitchFamily="34" charset="0"/>
              <a:buChar char="•"/>
            </a:pPr>
            <a:r>
              <a:rPr lang="en-ZA" dirty="0">
                <a:ea typeface="+mn-lt"/>
                <a:cs typeface="+mn-lt"/>
              </a:rPr>
              <a:t> Essentially, X argues .</a:t>
            </a:r>
            <a:endParaRPr lang="en-US" dirty="0">
              <a:ea typeface="+mn-lt"/>
              <a:cs typeface="+mn-lt"/>
            </a:endParaRPr>
          </a:p>
          <a:p>
            <a:pPr marL="285750" indent="-285750">
              <a:buFont typeface="Arial" panose="020B0604020202020204" pitchFamily="34" charset="0"/>
              <a:buChar char="•"/>
            </a:pPr>
            <a:r>
              <a:rPr lang="en-ZA" dirty="0">
                <a:ea typeface="+mn-lt"/>
                <a:cs typeface="+mn-lt"/>
              </a:rPr>
              <a:t>  X’s point, succinctly put, is that .</a:t>
            </a:r>
            <a:endParaRPr lang="en-US" dirty="0">
              <a:ea typeface="+mn-lt"/>
              <a:cs typeface="+mn-lt"/>
            </a:endParaRPr>
          </a:p>
          <a:p>
            <a:pPr marL="285750" indent="-285750">
              <a:buFont typeface="Arial" panose="020B0604020202020204" pitchFamily="34" charset="0"/>
              <a:buChar char="•"/>
            </a:pPr>
            <a:r>
              <a:rPr lang="en-ZA" dirty="0">
                <a:ea typeface="+mn-lt"/>
                <a:cs typeface="+mn-lt"/>
              </a:rPr>
              <a:t>  Plainly put, .t</a:t>
            </a:r>
            <a:endParaRPr lang="en-US" dirty="0"/>
          </a:p>
        </p:txBody>
      </p:sp>
      <p:sp>
        <p:nvSpPr>
          <p:cNvPr id="10" name="Footer Placeholder 9">
            <a:extLst>
              <a:ext uri="{FF2B5EF4-FFF2-40B4-BE49-F238E27FC236}">
                <a16:creationId xmlns:a16="http://schemas.microsoft.com/office/drawing/2014/main" id="{D2186069-FC8E-433D-9BB4-942220CE8CFB}"/>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21211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7B1F-BB6F-F54D-E77D-E09A5EE45543}"/>
              </a:ext>
            </a:extLst>
          </p:cNvPr>
          <p:cNvSpPr>
            <a:spLocks noGrp="1"/>
          </p:cNvSpPr>
          <p:nvPr>
            <p:ph type="title"/>
          </p:nvPr>
        </p:nvSpPr>
        <p:spPr>
          <a:xfrm>
            <a:off x="2401738" y="781"/>
            <a:ext cx="8421688" cy="1325563"/>
          </a:xfrm>
        </p:spPr>
        <p:txBody>
          <a:bodyPr/>
          <a:lstStyle/>
          <a:p>
            <a:r>
              <a:rPr lang="en-US"/>
              <a:t>An Excerpt from my own writing</a:t>
            </a:r>
          </a:p>
        </p:txBody>
      </p:sp>
      <p:sp>
        <p:nvSpPr>
          <p:cNvPr id="3" name="Text Placeholder 2">
            <a:extLst>
              <a:ext uri="{FF2B5EF4-FFF2-40B4-BE49-F238E27FC236}">
                <a16:creationId xmlns:a16="http://schemas.microsoft.com/office/drawing/2014/main" id="{C8C936BB-794B-7CE7-C313-8A59EECEBAAE}"/>
              </a:ext>
            </a:extLst>
          </p:cNvPr>
          <p:cNvSpPr>
            <a:spLocks noGrp="1"/>
          </p:cNvSpPr>
          <p:nvPr>
            <p:ph type="body" idx="1"/>
          </p:nvPr>
        </p:nvSpPr>
        <p:spPr>
          <a:xfrm>
            <a:off x="892115" y="835993"/>
            <a:ext cx="11098601" cy="766403"/>
          </a:xfrm>
        </p:spPr>
        <p:txBody>
          <a:bodyPr/>
          <a:lstStyle/>
          <a:p>
            <a:r>
              <a:rPr lang="en-US">
                <a:ea typeface="+mj-lt"/>
                <a:cs typeface="+mj-lt"/>
              </a:rPr>
              <a:t>An Exploration into Cultural Death Studies of the Cold War and </a:t>
            </a:r>
            <a:r>
              <a:rPr lang="en-US" i="1">
                <a:ea typeface="+mj-lt"/>
                <a:cs typeface="+mj-lt"/>
              </a:rPr>
              <a:t>The Twilight Zone – S. Warren</a:t>
            </a:r>
            <a:endParaRPr lang="en-US"/>
          </a:p>
        </p:txBody>
      </p:sp>
      <p:sp>
        <p:nvSpPr>
          <p:cNvPr id="4" name="Content Placeholder 3">
            <a:extLst>
              <a:ext uri="{FF2B5EF4-FFF2-40B4-BE49-F238E27FC236}">
                <a16:creationId xmlns:a16="http://schemas.microsoft.com/office/drawing/2014/main" id="{FBD32B6E-8014-15C0-5FCE-53DCF59DD71A}"/>
              </a:ext>
            </a:extLst>
          </p:cNvPr>
          <p:cNvSpPr>
            <a:spLocks noGrp="1"/>
          </p:cNvSpPr>
          <p:nvPr>
            <p:ph sz="half" idx="2"/>
          </p:nvPr>
        </p:nvSpPr>
        <p:spPr>
          <a:xfrm>
            <a:off x="705210" y="1649248"/>
            <a:ext cx="11098601" cy="4887715"/>
          </a:xfrm>
        </p:spPr>
        <p:txBody>
          <a:bodyPr vert="horz" lIns="91440" tIns="45720" rIns="91440" bIns="45720" rtlCol="0" anchor="t">
            <a:normAutofit/>
          </a:bodyPr>
          <a:lstStyle/>
          <a:p>
            <a:pPr>
              <a:lnSpc>
                <a:spcPct val="150000"/>
              </a:lnSpc>
            </a:pPr>
            <a:r>
              <a:rPr lang="en-US" dirty="0">
                <a:ea typeface="+mn-lt"/>
                <a:cs typeface="+mn-lt"/>
              </a:rPr>
              <a:t>Space races, wars, nuclear bombs, mass consumerism, and the flexing of industrial might, is what many would attribute to the vastly dynamic culture of the 1950s-1960s United States. Emphasis on technological advancement peppered with a growing ideological push towards an idyllic American society permeated the media outlets of radio, newspapers, and the increasingly popular television set. For the first time, television was becoming the focal point of American homes by bringing in news coverage alongside entertainment through countless sitcoms and anthology dramas that spanned various genres of romance, science-fiction, action, westerns, etc</a:t>
            </a:r>
            <a:r>
              <a:rPr lang="en-US" u="sng" dirty="0">
                <a:ea typeface="+mn-lt"/>
                <a:cs typeface="+mn-lt"/>
              </a:rPr>
              <a:t>. While television critics of the 1960s, such as Richard Burgheim, lamented that television was merely a “clunky household appliance” that spewed corporate agendas and dictated by uncultured masses, these critics did little to hamper the popularity of television (Newman &amp; Levine 14). In fact, television became widely acknowledged as a culturally significant object that allowed for one to participate in the lived experience of the collective in a domestic space (3). Although its extensive success, critics like Richard Burgheim, should not be entirely written off regarding their assessment of the corporate agendas of networks and organizations</a:t>
            </a:r>
            <a:r>
              <a:rPr lang="en-US" dirty="0">
                <a:ea typeface="+mn-lt"/>
                <a:cs typeface="+mn-lt"/>
              </a:rPr>
              <a:t>…</a:t>
            </a:r>
            <a:endParaRPr lang="en-US" dirty="0"/>
          </a:p>
        </p:txBody>
      </p:sp>
      <p:sp>
        <p:nvSpPr>
          <p:cNvPr id="7" name="Footer Placeholder 6">
            <a:extLst>
              <a:ext uri="{FF2B5EF4-FFF2-40B4-BE49-F238E27FC236}">
                <a16:creationId xmlns:a16="http://schemas.microsoft.com/office/drawing/2014/main" id="{E2C9BE81-9DB0-5C46-9C24-9183A7CEFFD7}"/>
              </a:ext>
            </a:extLst>
          </p:cNvPr>
          <p:cNvSpPr>
            <a:spLocks noGrp="1"/>
          </p:cNvSpPr>
          <p:nvPr>
            <p:ph type="ftr" sz="quarter" idx="11"/>
          </p:nvPr>
        </p:nvSpPr>
        <p:spPr/>
        <p:txBody>
          <a:bodyPr/>
          <a:lstStyle/>
          <a:p>
            <a:r>
              <a:rPr lang="en-US" dirty="0"/>
              <a:t>Pitch Deck</a:t>
            </a:r>
          </a:p>
        </p:txBody>
      </p:sp>
      <p:sp>
        <p:nvSpPr>
          <p:cNvPr id="8" name="Slide Number Placeholder 7">
            <a:extLst>
              <a:ext uri="{FF2B5EF4-FFF2-40B4-BE49-F238E27FC236}">
                <a16:creationId xmlns:a16="http://schemas.microsoft.com/office/drawing/2014/main" id="{E701BD98-4A22-DD78-BE4F-EE7FDBEEE2B4}"/>
              </a:ext>
            </a:extLst>
          </p:cNvPr>
          <p:cNvSpPr>
            <a:spLocks noGrp="1"/>
          </p:cNvSpPr>
          <p:nvPr>
            <p:ph type="sldNum" sz="quarter" idx="12"/>
          </p:nvPr>
        </p:nvSpPr>
        <p:spPr/>
        <p:txBody>
          <a:bodyPr/>
          <a:lstStyle/>
          <a:p>
            <a:fld id="{B5CEABB6-07DC-46E8-9B57-56EC44A396E5}" type="slidenum">
              <a:rPr lang="en-US" smtClean="0"/>
              <a:t>7</a:t>
            </a:fld>
            <a:endParaRPr lang="en-US" dirty="0"/>
          </a:p>
        </p:txBody>
      </p:sp>
      <p:sp>
        <p:nvSpPr>
          <p:cNvPr id="6" name="TextBox 5">
            <a:extLst>
              <a:ext uri="{FF2B5EF4-FFF2-40B4-BE49-F238E27FC236}">
                <a16:creationId xmlns:a16="http://schemas.microsoft.com/office/drawing/2014/main" id="{1C00326A-21AF-5E8A-96ED-ADA33649A439}"/>
              </a:ext>
            </a:extLst>
          </p:cNvPr>
          <p:cNvSpPr txBox="1"/>
          <p:nvPr/>
        </p:nvSpPr>
        <p:spPr>
          <a:xfrm>
            <a:off x="1155700" y="5397500"/>
            <a:ext cx="3289300" cy="1200329"/>
          </a:xfrm>
          <a:prstGeom prst="rect">
            <a:avLst/>
          </a:prstGeom>
          <a:noFill/>
        </p:spPr>
        <p:txBody>
          <a:bodyPr wrap="square" rtlCol="0">
            <a:spAutoFit/>
          </a:bodyPr>
          <a:lstStyle/>
          <a:p>
            <a:r>
              <a:rPr lang="en-US" dirty="0"/>
              <a:t>See how this person introduces Richard Burgheim using a blend of academic and “everyday” speak?</a:t>
            </a:r>
          </a:p>
        </p:txBody>
      </p:sp>
      <p:cxnSp>
        <p:nvCxnSpPr>
          <p:cNvPr id="10" name="Straight Arrow Connector 9">
            <a:extLst>
              <a:ext uri="{FF2B5EF4-FFF2-40B4-BE49-F238E27FC236}">
                <a16:creationId xmlns:a16="http://schemas.microsoft.com/office/drawing/2014/main" id="{837607DB-5553-849E-7999-618D0DD3FB2A}"/>
              </a:ext>
            </a:extLst>
          </p:cNvPr>
          <p:cNvCxnSpPr>
            <a:cxnSpLocks/>
          </p:cNvCxnSpPr>
          <p:nvPr/>
        </p:nvCxnSpPr>
        <p:spPr>
          <a:xfrm flipV="1">
            <a:off x="3479800" y="4950950"/>
            <a:ext cx="876300" cy="535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811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DA10-E486-D8B2-5169-B09B26514A66}"/>
              </a:ext>
            </a:extLst>
          </p:cNvPr>
          <p:cNvSpPr>
            <a:spLocks noGrp="1"/>
          </p:cNvSpPr>
          <p:nvPr>
            <p:ph type="title"/>
          </p:nvPr>
        </p:nvSpPr>
        <p:spPr>
          <a:xfrm>
            <a:off x="2647156" y="136525"/>
            <a:ext cx="8421688" cy="1325563"/>
          </a:xfrm>
        </p:spPr>
        <p:txBody>
          <a:bodyPr anchor="ctr">
            <a:normAutofit/>
          </a:bodyPr>
          <a:lstStyle/>
          <a:p>
            <a:r>
              <a:rPr lang="en-US" dirty="0"/>
              <a:t>There is no such thing as “Bad English”</a:t>
            </a:r>
          </a:p>
        </p:txBody>
      </p:sp>
      <p:sp>
        <p:nvSpPr>
          <p:cNvPr id="16" name="Content Placeholder 3">
            <a:extLst>
              <a:ext uri="{FF2B5EF4-FFF2-40B4-BE49-F238E27FC236}">
                <a16:creationId xmlns:a16="http://schemas.microsoft.com/office/drawing/2014/main" id="{35416A5F-5DD6-9C88-32DE-F4D276DB2113}"/>
              </a:ext>
            </a:extLst>
          </p:cNvPr>
          <p:cNvSpPr>
            <a:spLocks noGrp="1"/>
          </p:cNvSpPr>
          <p:nvPr>
            <p:ph sz="half" idx="2"/>
          </p:nvPr>
        </p:nvSpPr>
        <p:spPr>
          <a:xfrm>
            <a:off x="1803990" y="1816101"/>
            <a:ext cx="4571410" cy="4711700"/>
          </a:xfrm>
        </p:spPr>
        <p:txBody>
          <a:bodyPr/>
          <a:lstStyle/>
          <a:p>
            <a:pPr marL="285750" indent="-285750">
              <a:buFont typeface="Arial" panose="020B0604020202020204" pitchFamily="34" charset="0"/>
              <a:buChar char="•"/>
            </a:pPr>
            <a:r>
              <a:rPr lang="en-US" dirty="0"/>
              <a:t>Many people have often heard that those that speak/use anything outside of Standard American English are using “Bad” or “Incorrect” English. However, this is simply </a:t>
            </a:r>
            <a:r>
              <a:rPr lang="en-US" b="1" u="sng" dirty="0"/>
              <a:t>NOT</a:t>
            </a:r>
            <a:r>
              <a:rPr lang="en-US" dirty="0"/>
              <a:t> true. </a:t>
            </a:r>
          </a:p>
          <a:p>
            <a:pPr marL="285750" indent="-285750">
              <a:buFont typeface="Arial" panose="020B0604020202020204" pitchFamily="34" charset="0"/>
              <a:buChar char="•"/>
            </a:pPr>
            <a:r>
              <a:rPr lang="en-US" dirty="0"/>
              <a:t>There are many different types of “Englishes” that exist across the globe. </a:t>
            </a:r>
          </a:p>
          <a:p>
            <a:pPr marL="285750" indent="-285750">
              <a:buFont typeface="Arial" panose="020B0604020202020204" pitchFamily="34" charset="0"/>
              <a:buChar char="•"/>
            </a:pPr>
            <a:r>
              <a:rPr lang="en-US" dirty="0"/>
              <a:t>Each version of English, whether it be Black English or any other type of English, is valid as they all use specific forms of grammar, language use, and stem from various rich cultural heritages. </a:t>
            </a:r>
          </a:p>
          <a:p>
            <a:pPr marL="285750" indent="-285750">
              <a:buFont typeface="Arial" panose="020B0604020202020204" pitchFamily="34" charset="0"/>
              <a:buChar char="•"/>
            </a:pPr>
            <a:r>
              <a:rPr lang="en-US" dirty="0"/>
              <a:t>It is not that any English is “bad”, it is more so that English speakers need to realize when to “code-switch” or use a particular type of English in specific contexts. </a:t>
            </a:r>
          </a:p>
          <a:p>
            <a:pPr marL="285750" indent="-285750">
              <a:buFont typeface="Arial" panose="020B0604020202020204" pitchFamily="34" charset="0"/>
              <a:buChar char="•"/>
            </a:pPr>
            <a:endParaRPr lang="en-US" dirty="0"/>
          </a:p>
        </p:txBody>
      </p:sp>
      <p:sp>
        <p:nvSpPr>
          <p:cNvPr id="18" name="Text Placeholder 4">
            <a:extLst>
              <a:ext uri="{FF2B5EF4-FFF2-40B4-BE49-F238E27FC236}">
                <a16:creationId xmlns:a16="http://schemas.microsoft.com/office/drawing/2014/main" id="{728FBC60-B9F2-2897-71EB-33DA13521D0F}"/>
              </a:ext>
            </a:extLst>
          </p:cNvPr>
          <p:cNvSpPr>
            <a:spLocks noGrp="1"/>
          </p:cNvSpPr>
          <p:nvPr>
            <p:ph type="body" sz="quarter" idx="3"/>
          </p:nvPr>
        </p:nvSpPr>
        <p:spPr>
          <a:xfrm>
            <a:off x="7410172" y="1632943"/>
            <a:ext cx="3943627" cy="823912"/>
          </a:xfrm>
        </p:spPr>
        <p:txBody>
          <a:bodyPr/>
          <a:lstStyle/>
          <a:p>
            <a:r>
              <a:rPr lang="en-US" dirty="0"/>
              <a:t>PBS- “What People Get Wrong About African-American English”</a:t>
            </a:r>
          </a:p>
        </p:txBody>
      </p:sp>
      <p:pic>
        <p:nvPicPr>
          <p:cNvPr id="9" name="Online Media 8" title="What People Get Wrong About African-American English | Otherwords">
            <a:hlinkClick r:id="" action="ppaction://media"/>
            <a:extLst>
              <a:ext uri="{FF2B5EF4-FFF2-40B4-BE49-F238E27FC236}">
                <a16:creationId xmlns:a16="http://schemas.microsoft.com/office/drawing/2014/main" id="{94080042-7ADD-92C1-DCB6-260E095247E3}"/>
              </a:ext>
            </a:extLst>
          </p:cNvPr>
          <p:cNvPicPr>
            <a:picLocks noGrp="1" noRot="1" noChangeAspect="1"/>
          </p:cNvPicPr>
          <p:nvPr>
            <p:ph sz="quarter" idx="4"/>
            <a:videoFile r:link="rId1"/>
          </p:nvPr>
        </p:nvPicPr>
        <p:blipFill>
          <a:blip r:embed="rId3"/>
          <a:stretch>
            <a:fillRect/>
          </a:stretch>
        </p:blipFill>
        <p:spPr>
          <a:xfrm>
            <a:off x="7075705" y="2936597"/>
            <a:ext cx="4796990" cy="2710300"/>
          </a:xfrm>
          <a:prstGeom prst="rect">
            <a:avLst/>
          </a:prstGeom>
          <a:noFill/>
        </p:spPr>
      </p:pic>
      <p:sp>
        <p:nvSpPr>
          <p:cNvPr id="7" name="Footer Placeholder 6">
            <a:extLst>
              <a:ext uri="{FF2B5EF4-FFF2-40B4-BE49-F238E27FC236}">
                <a16:creationId xmlns:a16="http://schemas.microsoft.com/office/drawing/2014/main" id="{E59EC84F-E4EA-1D64-8945-A31F2279AC1C}"/>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Pitch Deck</a:t>
            </a:r>
          </a:p>
        </p:txBody>
      </p:sp>
      <p:sp>
        <p:nvSpPr>
          <p:cNvPr id="8" name="Slide Number Placeholder 7">
            <a:extLst>
              <a:ext uri="{FF2B5EF4-FFF2-40B4-BE49-F238E27FC236}">
                <a16:creationId xmlns:a16="http://schemas.microsoft.com/office/drawing/2014/main" id="{7393F9F5-FD4A-8B24-3E51-5ABC5D1ACC4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216022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A4BE-1325-CFFF-55DF-55D1EF04B52F}"/>
              </a:ext>
            </a:extLst>
          </p:cNvPr>
          <p:cNvSpPr>
            <a:spLocks noGrp="1"/>
          </p:cNvSpPr>
          <p:nvPr>
            <p:ph type="title"/>
          </p:nvPr>
        </p:nvSpPr>
        <p:spPr>
          <a:xfrm>
            <a:off x="3418037" y="-168663"/>
            <a:ext cx="5111750" cy="1204912"/>
          </a:xfrm>
        </p:spPr>
        <p:txBody>
          <a:bodyPr/>
          <a:lstStyle/>
          <a:p>
            <a:r>
              <a:rPr lang="en-US"/>
              <a:t>Blending Styles</a:t>
            </a:r>
          </a:p>
        </p:txBody>
      </p:sp>
      <p:sp>
        <p:nvSpPr>
          <p:cNvPr id="3" name="Text Placeholder 2">
            <a:extLst>
              <a:ext uri="{FF2B5EF4-FFF2-40B4-BE49-F238E27FC236}">
                <a16:creationId xmlns:a16="http://schemas.microsoft.com/office/drawing/2014/main" id="{7C7E695A-B564-36D9-E8E1-C394EE6835B7}"/>
              </a:ext>
            </a:extLst>
          </p:cNvPr>
          <p:cNvSpPr>
            <a:spLocks noGrp="1"/>
          </p:cNvSpPr>
          <p:nvPr>
            <p:ph type="body" idx="1"/>
          </p:nvPr>
        </p:nvSpPr>
        <p:spPr>
          <a:xfrm>
            <a:off x="758226" y="1202247"/>
            <a:ext cx="11351523" cy="5781284"/>
          </a:xfrm>
        </p:spPr>
        <p:txBody>
          <a:bodyPr vert="horz" lIns="91440" tIns="45720" rIns="91440" bIns="45720" rtlCol="0" anchor="t">
            <a:normAutofit/>
          </a:bodyPr>
          <a:lstStyle/>
          <a:p>
            <a:r>
              <a:rPr lang="en-US" sz="2400" dirty="0">
                <a:ea typeface="+mn-lt"/>
                <a:cs typeface="+mn-lt"/>
              </a:rPr>
              <a:t>"In Black America, the oral tradition has served as a fundamental vehicle for </a:t>
            </a:r>
            <a:r>
              <a:rPr lang="en-US" sz="2400" dirty="0" err="1">
                <a:ea typeface="+mn-lt"/>
                <a:cs typeface="+mn-lt"/>
              </a:rPr>
              <a:t>gittin</a:t>
            </a:r>
            <a:r>
              <a:rPr lang="en-US" sz="2400" dirty="0">
                <a:ea typeface="+mn-lt"/>
                <a:cs typeface="+mn-lt"/>
              </a:rPr>
              <a:t> </a:t>
            </a:r>
            <a:r>
              <a:rPr lang="en-US" sz="2400" dirty="0" err="1">
                <a:ea typeface="+mn-lt"/>
                <a:cs typeface="+mn-lt"/>
              </a:rPr>
              <a:t>ovah</a:t>
            </a:r>
            <a:r>
              <a:rPr lang="en-US" sz="2400" dirty="0">
                <a:ea typeface="+mn-lt"/>
                <a:cs typeface="+mn-lt"/>
              </a:rPr>
              <a:t>. That tradition preserves the Afro-American heritage and reflects the collective spirit of the race. </a:t>
            </a:r>
          </a:p>
          <a:p>
            <a:r>
              <a:rPr lang="en-US" sz="2400" dirty="0">
                <a:ea typeface="+mn-lt"/>
                <a:cs typeface="+mn-lt"/>
              </a:rPr>
              <a:t>Blacks are quick to ridicule “educated fools,” people who done gone to school and read all dem books and still don’t know </a:t>
            </a:r>
            <a:r>
              <a:rPr lang="en-US" sz="2400" dirty="0" err="1">
                <a:ea typeface="+mn-lt"/>
                <a:cs typeface="+mn-lt"/>
              </a:rPr>
              <a:t>nothin</a:t>
            </a:r>
            <a:r>
              <a:rPr lang="en-US" sz="2400" dirty="0">
                <a:ea typeface="+mn-lt"/>
                <a:cs typeface="+mn-lt"/>
              </a:rPr>
              <a:t>! </a:t>
            </a:r>
          </a:p>
          <a:p>
            <a:r>
              <a:rPr lang="en-US" sz="2400" dirty="0">
                <a:ea typeface="+mn-lt"/>
                <a:cs typeface="+mn-lt"/>
              </a:rPr>
              <a:t>It is a socially approved verbal strategy for black rappers to talk about how bad they is. Geneva Smitherman, Talkin and </a:t>
            </a:r>
            <a:r>
              <a:rPr lang="en-US" sz="2400" dirty="0" err="1">
                <a:ea typeface="+mn-lt"/>
                <a:cs typeface="+mn-lt"/>
              </a:rPr>
              <a:t>Testifyin</a:t>
            </a:r>
            <a:r>
              <a:rPr lang="en-US" sz="2400" dirty="0">
                <a:ea typeface="+mn-lt"/>
                <a:cs typeface="+mn-lt"/>
              </a:rPr>
              <a:t>: The Language of Black America."</a:t>
            </a:r>
          </a:p>
          <a:p>
            <a:r>
              <a:rPr lang="en-US" sz="2400" dirty="0">
                <a:ea typeface="+mn-lt"/>
                <a:cs typeface="+mn-lt"/>
              </a:rPr>
              <a:t>-Geneva Smitherman, Talkin and </a:t>
            </a:r>
            <a:r>
              <a:rPr lang="en-US" sz="2400" dirty="0" err="1">
                <a:ea typeface="+mn-lt"/>
                <a:cs typeface="+mn-lt"/>
              </a:rPr>
              <a:t>Testifyin</a:t>
            </a:r>
            <a:r>
              <a:rPr lang="en-US" sz="2400" dirty="0">
                <a:ea typeface="+mn-lt"/>
                <a:cs typeface="+mn-lt"/>
              </a:rPr>
              <a:t>: The Language of Black America </a:t>
            </a:r>
          </a:p>
          <a:p>
            <a:endParaRPr lang="en-US" sz="2400" dirty="0"/>
          </a:p>
          <a:p>
            <a:r>
              <a:rPr lang="en-US" sz="2400" dirty="0"/>
              <a:t>Where in these examples does Geneva Smitherman blend styles?</a:t>
            </a:r>
          </a:p>
          <a:p>
            <a:endParaRPr lang="en-US" dirty="0"/>
          </a:p>
        </p:txBody>
      </p:sp>
      <p:sp>
        <p:nvSpPr>
          <p:cNvPr id="9" name="Footer Placeholder 8">
            <a:extLst>
              <a:ext uri="{FF2B5EF4-FFF2-40B4-BE49-F238E27FC236}">
                <a16:creationId xmlns:a16="http://schemas.microsoft.com/office/drawing/2014/main" id="{5BFED1C5-1FA9-CED6-B7F4-58173AEB8E8E}"/>
              </a:ext>
            </a:extLst>
          </p:cNvPr>
          <p:cNvSpPr>
            <a:spLocks noGrp="1"/>
          </p:cNvSpPr>
          <p:nvPr>
            <p:ph type="ftr" sz="quarter" idx="11"/>
          </p:nvPr>
        </p:nvSpPr>
        <p:spPr/>
        <p:txBody>
          <a:bodyPr/>
          <a:lstStyle/>
          <a:p>
            <a:r>
              <a:rPr lang="en-US" dirty="0"/>
              <a:t>Pitch Deck</a:t>
            </a:r>
          </a:p>
        </p:txBody>
      </p:sp>
      <p:sp>
        <p:nvSpPr>
          <p:cNvPr id="10" name="Slide Number Placeholder 9">
            <a:extLst>
              <a:ext uri="{FF2B5EF4-FFF2-40B4-BE49-F238E27FC236}">
                <a16:creationId xmlns:a16="http://schemas.microsoft.com/office/drawing/2014/main" id="{0A9FA3FF-0075-8452-A236-78E829E2FCB9}"/>
              </a:ext>
            </a:extLst>
          </p:cNvPr>
          <p:cNvSpPr>
            <a:spLocks noGrp="1"/>
          </p:cNvSpPr>
          <p:nvPr>
            <p:ph type="sldNum" sz="quarter" idx="12"/>
          </p:nvPr>
        </p:nvSpPr>
        <p:spPr/>
        <p:txBody>
          <a:bodyPr/>
          <a:lstStyle/>
          <a:p>
            <a:fld id="{B5CEABB6-07DC-46E8-9B57-56EC44A396E5}" type="slidenum">
              <a:rPr lang="en-US" smtClean="0"/>
              <a:t>9</a:t>
            </a:fld>
            <a:endParaRPr lang="en-US" dirty="0"/>
          </a:p>
        </p:txBody>
      </p:sp>
    </p:spTree>
    <p:extLst>
      <p:ext uri="{BB962C8B-B14F-4D97-AF65-F5344CB8AC3E}">
        <p14:creationId xmlns:p14="http://schemas.microsoft.com/office/powerpoint/2010/main" val="710483118"/>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81D1F3-EE22-4802-8DFA-C4795BD0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D61E6D-BC40-43C3-A154-0081729E0F7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815A6BF-B4A3-4B5C-B85C-0D4CB6AE15C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327</TotalTime>
  <Words>2318</Words>
  <Application>Microsoft Office PowerPoint</Application>
  <PresentationFormat>Widescreen</PresentationFormat>
  <Paragraphs>158</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Tenorite</vt:lpstr>
      <vt:lpstr>Monoline</vt:lpstr>
      <vt:lpstr>Academic Writing Doesn't Mean setting Aside your Own Voice and Metacommentary</vt:lpstr>
      <vt:lpstr>But isn't good writing convoluted? </vt:lpstr>
      <vt:lpstr>Ironically, this was taken from an article about improving academic writing....</vt:lpstr>
      <vt:lpstr>Academic Writing Doesn't have to be dull</vt:lpstr>
      <vt:lpstr>Blend Academic and Colloquial styles</vt:lpstr>
      <vt:lpstr>Blending styles</vt:lpstr>
      <vt:lpstr>An Excerpt from my own writing</vt:lpstr>
      <vt:lpstr>There is no such thing as “Bad English”</vt:lpstr>
      <vt:lpstr>Blending Styles</vt:lpstr>
      <vt:lpstr>Blending Styles</vt:lpstr>
      <vt:lpstr>Metacommentary</vt:lpstr>
      <vt:lpstr>Can you spot the metacommentary?</vt:lpstr>
      <vt:lpstr>An example of metacommentary</vt:lpstr>
      <vt:lpstr>Templates for metacommentary</vt:lpstr>
      <vt:lpstr>Templates for metacommentary</vt:lpstr>
      <vt:lpstr>Templates for metacommentary</vt:lpstr>
      <vt:lpstr>Templates for metacommentary</vt:lpstr>
      <vt:lpstr>Getting Writing Done</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Warren, Shannon N</dc:creator>
  <cp:lastModifiedBy>Warren, Shannon N</cp:lastModifiedBy>
  <cp:revision>357</cp:revision>
  <dcterms:created xsi:type="dcterms:W3CDTF">2022-04-06T17:56:43Z</dcterms:created>
  <dcterms:modified xsi:type="dcterms:W3CDTF">2022-09-14T14:33:46Z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