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9"/>
  </p:notesMasterIdLst>
  <p:sldIdLst>
    <p:sldId id="256" r:id="rId5"/>
    <p:sldId id="259" r:id="rId6"/>
    <p:sldId id="268" r:id="rId7"/>
    <p:sldId id="297" r:id="rId8"/>
    <p:sldId id="296" r:id="rId9"/>
    <p:sldId id="265" r:id="rId10"/>
    <p:sldId id="310" r:id="rId11"/>
    <p:sldId id="311" r:id="rId12"/>
    <p:sldId id="257" r:id="rId13"/>
    <p:sldId id="315" r:id="rId14"/>
    <p:sldId id="316" r:id="rId15"/>
    <p:sldId id="306" r:id="rId16"/>
    <p:sldId id="298" r:id="rId17"/>
    <p:sldId id="313" r:id="rId18"/>
    <p:sldId id="314" r:id="rId19"/>
    <p:sldId id="299" r:id="rId20"/>
    <p:sldId id="301" r:id="rId21"/>
    <p:sldId id="302" r:id="rId22"/>
    <p:sldId id="300" r:id="rId23"/>
    <p:sldId id="304" r:id="rId24"/>
    <p:sldId id="305" r:id="rId25"/>
    <p:sldId id="309" r:id="rId26"/>
    <p:sldId id="307" r:id="rId27"/>
    <p:sldId id="308"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Nunito" pitchFamily="2" charset="0"/>
      <p:regular r:id="rId34"/>
      <p:bold r:id="rId35"/>
      <p:italic r:id="rId36"/>
      <p:boldItalic r:id="rId37"/>
    </p:embeddedFont>
    <p:embeddedFont>
      <p:font typeface="Walter Turncoat"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FF85D-0B38-0B9F-E0C4-704E858937FA}" v="2786" dt="2022-08-24T18:42:40.760"/>
    <p1510:client id="{8562218B-735B-23E1-4B12-39DD32DB6890}" v="250" dt="2022-08-24T17:42:37.233"/>
    <p1510:client id="{B691D329-87A2-4691-81BF-281EFC303AF9}" v="37" dt="2022-08-22T18:43:45.666"/>
    <p1510:client id="{D3C61870-9817-DC99-3300-E278E221860F}" v="4" dt="2023-03-22T13:27:57.986"/>
  </p1510:revLst>
</p1510:revInfo>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1" d="100"/>
          <a:sy n="171" d="100"/>
        </p:scale>
        <p:origin x="28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01:28.039"/>
    </inkml:context>
    <inkml:brush xml:id="br0">
      <inkml:brushProperty name="width" value="0.05" units="cm"/>
      <inkml:brushProperty name="height" value="0.05" units="cm"/>
      <inkml:brushProperty name="color" value="#FFC11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85"/>
    </inkml:context>
    <inkml:brush xml:id="br0">
      <inkml:brushProperty name="width" value="0.05" units="cm"/>
      <inkml:brushProperty name="height" value="0.05" units="cm"/>
      <inkml:brushProperty name="color" value="#004F8B"/>
    </inkml:brush>
  </inkml:definitions>
  <inkml:trace contextRef="#ctx0" brushRef="#br0">1905 7329 16383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86"/>
    </inkml:context>
    <inkml:brush xml:id="br0">
      <inkml:brushProperty name="width" value="0.05" units="cm"/>
      <inkml:brushProperty name="height" value="0.05" units="cm"/>
      <inkml:brushProperty name="color" value="#004F8B"/>
    </inkml:brush>
  </inkml:definitions>
  <inkml:trace contextRef="#ctx0" brushRef="#br0">1773 7329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87"/>
    </inkml:context>
    <inkml:brush xml:id="br0">
      <inkml:brushProperty name="width" value="0.05" units="cm"/>
      <inkml:brushProperty name="height" value="0.05" units="cm"/>
      <inkml:brushProperty name="color" value="#004F8B"/>
    </inkml:brush>
  </inkml:definitions>
  <inkml:trace contextRef="#ctx0" brushRef="#br0">1773 7329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01:32.835"/>
    </inkml:context>
    <inkml:brush xml:id="br0">
      <inkml:brushProperty name="width" value="0.05" units="cm"/>
      <inkml:brushProperty name="height" value="0.05" units="cm"/>
      <inkml:brushProperty name="color" value="#FFC114"/>
    </inkml:brush>
  </inkml:definitions>
  <inkml:trace contextRef="#ctx0" brushRef="#br0">8064 1 24575,'-182'0'0,"-680"21"0,503-10 0,121-7 0,204 0 0,0 1 0,1 2 0,-59 18 0,-39 9 0,12-19 0,-208-2 0,214-14 0,1 6 0,-137 23 0,165-14 0,38-7 0,0 2 0,-88 29 0,70-14 0,-1-3 0,-121 22 0,-287 59 0,411-87 0,-256 81 0,-42 9 0,239-78 0,2 5 0,2 5 0,1 6 0,-123 63 0,-140 106 0,204-118 0,-151 92 0,248-128 0,2 3 0,-124 133 0,-178 234 0,238-270 0,74-86 0,30-32 0,-173 205 0,181-207 0,2 1 0,1 2 0,2 0 0,-30 79 0,-3 53 0,8 3 0,-42 304 0,75-268 0,4-43 0,-3 57 0,10-126 0,-31 177 0,4-138 0,3-21 0,-15 154 0,8 404 0,35-656 0,0 68 0,3 0 0,22 130 0,90 224 0,-22-96 0,-74-260 0,4-2 0,4 0 0,4-2 0,56 108 0,-72-162 0,294 499 0,-247-435 0,4-3 0,3-3 0,124 118 0,286 185 0,-387-328 0,3-5 0,168 74 0,-125-65 0,439 174 0,-391-174 0,207 44 0,199 0 0,259 39 0,-452-76 0,-87-17 0,17 3 0,-156-24 0,72 18 0,-115-22 0,158 14 0,-266-41 0,191 36 0,-52-7 0,-68-15 0,-10-2 0,159 9 0,-204-24 0,27 0 0,0 3 0,70 12 0,-113-11 0,-1 0 0,0-2 0,1 0 0,0-2 0,-1-1 0,1 0 0,0-1 0,-1-2 0,0 0 0,0-1 0,0-1 0,32-14 0,29-17 0,98-51 0,-60 27 0,-92 48 0,0 0 0,0-2 0,-2-1 0,0-1 0,47-40 0,-42 29 0,51-35 0,-49 38 0,-28 22 0,-1-1 0,0 1 0,0-1 0,0 0 0,-1 0 0,1 0 0,-1 0 0,0-1 0,4-7 0,-7 11 0,1 0 0,-1-1 0,0 1 0,1 0 0,-1-1 0,0 1 0,0 0 0,0-1 0,0 1 0,0 0 0,0-1 0,0 1 0,-1 0 0,1-1 0,0 1 0,-1 0 0,1-1 0,-1 1 0,0 0 0,1 0 0,-1-1 0,0 1 0,0 0 0,1 0 0,-1 0 0,0 0 0,0 0 0,0 0 0,0 0 0,0 1 0,-1-1 0,1 0 0,0 1 0,0-1 0,-1 0 0,1 1 0,0 0 0,0-1 0,-1 1 0,1 0 0,0-1 0,-3 1 0,-30-7 0,0 2 0,-1 1 0,0 2 0,1 1 0,-62 7 0,21-2 0,148-4 0,72-2 0,-124 0 0,0 0 0,0-2 0,0 0 0,38-13 0,-49 12 0,0 2 0,0-1 0,0 2 0,1-1 0,-1 1 0,1 1 0,14-1 0,-22 2 0,0 0 0,0 1 0,0-1 0,0 1 0,0-1 0,0 1 0,0 0 0,0 0 0,0 1 0,0-1 0,0 0 0,0 1 0,-1 0 0,1-1 0,-1 1 0,1 0 0,-1 1 0,0-1 0,0 0 0,0 1 0,0-1 0,0 1 0,0-1 0,-1 1 0,1 0 0,-1 0 0,0 0 0,2 5 0,14 38-95,1 0-1,35 59 0,-30-62-982,-9-14-5748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01:38.006"/>
    </inkml:context>
    <inkml:brush xml:id="br0">
      <inkml:brushProperty name="width" value="0.05" units="cm"/>
      <inkml:brushProperty name="height" value="0.05" units="cm"/>
      <inkml:brushProperty name="color" value="#FFC11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01:39.335"/>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63"/>
    </inkml:context>
    <inkml:brush xml:id="br0">
      <inkml:brushProperty name="width" value="0.05" units="cm"/>
      <inkml:brushProperty name="height" value="0.05" units="cm"/>
      <inkml:brushProperty name="color" value="#004F8B"/>
    </inkml:brush>
  </inkml:definitions>
  <inkml:trace contextRef="#ctx0" brushRef="#br0">9922 6679 16383 0 0,'3'0'0'0'0,"4"0"0"0"0,4-3 0 0 0,6-5 0 0 0,7 0 0 0 0,11-5 0 0 0,3-3 0 0 0,4-9 0 0 0,1-3 0 0 0,-1 4 0 0 0,-1 5 0 0 0,-1 4 0 0 0,-5 0 0 0 0,-2-5 0 0 0,-1-7 0 0 0,-5-1 0 0 0,-5 1 0 0 0,-5 2 0 0 0,-3 6 0 0 0,-1 5 0 0 0,0 3 0 0 0,2 2 0 0 0,1 1 0 0 0,0-3 0 0 0,-2-1 0 0 0,-3-2 0 0 0,-1 1 0 0 0,1-3 0 0 0,2 0 0 0 0,-1 1 0 0 0,0 3 0 0 0,4 0 0 0 0,3-1 0 0 0,1-1 0 0 0,3-2 0 0 0,1 3 0 0 0,2-4 0 0 0,10-7 0 0 0,4-3 0 0 0,4 0 0 0 0,2 2 0 0 0,2-5 0 0 0,1 1 0 0 0,-1-2 0 0 0,-2 2 0 0 0,-3-1 0 0 0,3-1 0 0 0,0 2 0 0 0,-4 5 0 0 0,-1 2 0 0 0,-1-3 0 0 0,-4 0 0 0 0,1 2 0 0 0,0 1 0 0 0,0-1 0 0 0,0-1 0 0 0,3-1 0 0 0,-5 0 0 0 0,6-2 0 0 0,3-3 0 0 0,-1-2 0 0 0,0 2 0 0 0,0-1 0 0 0,10-1 0 0 0,1-4 0 0 0,3 0 0 0 0,-1-2 0 0 0,-7 2 0 0 0,0 1 0 0 0,-5 7 0 0 0,-4-2 0 0 0,-3 5 0 0 0,-1 0 0 0 0,5 2 0 0 0,-1 1 0 0 0,-1-2 0 0 0,-4 1 0 0 0,1 1 0 0 0,-3 3 0 0 0,6 0 0 0 0,2-3 0 0 0,0-1 0 0 0,0 0 0 0 0,1 1 0 0 0,0 1 0 0 0,12-5 0 0 0,5-1 0 0 0,-1 4 0 0 0,-1 6 0 0 0,-1 3 0 0 0,8 0 0 0 0,9-3 0 0 0,7-2 0 0 0,5 0 0 0 0,4-1 0 0 0,8 0 0 0 0,3 1 0 0 0,6 0 0 0 0,12-2 0 0 0,5-2 0 0 0,6 5 0 0 0,6 4 0 0 0,0 4 0 0 0,3 5 0 0 0,3 3 0 0 0,-6 1 0 0 0,0 2 0 0 0,-7 0 0 0 0,-2 0 0 0 0,-4 0 0 0 0,-7-1 0 0 0,-8 1 0 0 0,-6-1 0 0 0,-9 0 0 0 0,-7 0 0 0 0,-9 0 0 0 0,-6 3 0 0 0,2 4 0 0 0,0 7 0 0 0,-3 4 0 0 0,-4 0 0 0 0,-4-2 0 0 0,-2 1 0 0 0,-7 0 0 0 0,-7-2 0 0 0,-10-5 0 0 0,-4 3 0 0 0,-1-1 0 0 0,-2-3 0 0 0,-4 1 0 0 0,-2-2 0 0 0,1 1 0 0 0,-1-1 0 0 0,0 1 0 0 0,5 5 0 0 0,1 1 0 0 0,-4 0 0 0 0,-4 1 0 0 0,-1-2 0 0 0,-2-4 0 0 0,3 0 0 0 0,2-2 0 0 0,5 0 0 0 0,4 3 0 0 0,4 2 0 0 0,-1 2 0 0 0,-4-2 0 0 0,-4 1 0 0 0,-3-3 0 0 0,1 0 0 0 0,-1 1 0 0 0,2 2 0 0 0,0 2 0 0 0,1-3 0 0 0,3 4 0 0 0,0-2 0 0 0,-3-3 0 0 0,4-1 0 0 0,-3 1 0 0 0,-3-2 0 0 0,-3-2 0 0 0,-2-2 0 0 0,-10-6 0 0 0,-10-3 0 0 0,-7-1 0 0 0,-6-5 0 0 0,-4-5 0 0 0,2-3 0 0 0,0 2 0 0 0,0 3 0 0 0,9 3 0 0 0,8 4 0 0 0,11 3 0 0 0,5 1 0 0 0,4 1 0 0 0,5 6 0 0 0,0 3 0 0 0,-1 3 0 0 0,-2-1 0 0 0,-1-3 0 0 0,-5 2 0 0 0,-2 1 0 0 0,-1 2 0 0 0,-5-1 0 0 0,-11 0 0 0 0,-8 1 0 0 0,-5 2 0 0 0,-3-2 0 0 0,-2-3 0 0 0,-1 0 0 0 0,1-2 0 0 0,3 1 0 0 0,2-2 0 0 0,0 2 0 0 0,0 3 0 0 0,-1-2 0 0 0,3-2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79"/>
    </inkml:context>
    <inkml:brush xml:id="br0">
      <inkml:brushProperty name="width" value="0.05" units="cm"/>
      <inkml:brushProperty name="height" value="0.05" units="cm"/>
      <inkml:brushProperty name="color" value="#004F8B"/>
    </inkml:brush>
  </inkml:definitions>
  <inkml:trace contextRef="#ctx0" brushRef="#br0">12144 12350 16383 0 0,'3'0'0'0'0,"5"0"0"0"0,3 0 0 0 0,3 0 0 0 0,5 0 0 0 0,9 0 0 0 0,3-3 0 0 0,2-7 0 0 0,7-9 0 0 0,4 0 0 0 0,0-6 0 0 0,5-9 0 0 0,3-10 0 0 0,5-16 0 0 0,0-1 0 0 0,-5-6 0 0 0,-1-9 0 0 0,-4 1 0 0 0,-3 2 0 0 0,2 4 0 0 0,-2 7 0 0 0,-4 6 0 0 0,-1-1 0 0 0,-6-2 0 0 0,2-4 0 0 0,-2 3 0 0 0,-1-1 0 0 0,-6-2 0 0 0,0 0 0 0 0,-6-4 0 0 0,-3 0 0 0 0,-4 5 0 0 0,-4 7 0 0 0,-4 7 0 0 0,-3-1 0 0 0,-1-1 0 0 0,1 2 0 0 0,5-4 0 0 0,3-4 0 0 0,0-6 0 0 0,-1-4 0 0 0,-3-4 0 0 0,-2-4 0 0 0,-1-3 0 0 0,-2-3 0 0 0,-1 0 0 0 0,0 1 0 0 0,-1-2 0 0 0,1 4 0 0 0,-1 4 0 0 0,1-6 0 0 0,0 0 0 0 0,0 0 0 0 0,0-2 0 0 0,3 4 0 0 0,1 6 0 0 0,0 3 0 0 0,-1 0 0 0 0,2 3 0 0 0,1 0 0 0 0,-2-1 0 0 0,0 1 0 0 0,-2 3 0 0 0,2 3 0 0 0,4 1 0 0 0,0 9 0 0 0,5 2 0 0 0,4 7 0 0 0,-2 4 0 0 0,9-1 0 0 0,1-1 0 0 0,-1 1 0 0 0,-2-7 0 0 0,-4-1 0 0 0,-2-2 0 0 0,-4 3 0 0 0,2 4 0 0 0,2-1 0 0 0,1 0 0 0 0,1 4 0 0 0,-3 6 0 0 0,-1-2 0 0 0,-2 0 0 0 0,-1 1 0 0 0,1-6 0 0 0,-1 1 0 0 0,-3 3 0 0 0,-3 5 0 0 0,1 1 0 0 0,3 2 0 0 0,-1 2 0 0 0,5 0 0 0 0,3 0 0 0 0,2 1 0 0 0,-2 2 0 0 0,0 5 0 0 0,-4 1 0 0 0,0 0 0 0 0,-3 0 0 0 0,1 0 0 0 0,-2-2 0 0 0,2 0 0 0 0,1-3 0 0 0,2-2 0 0 0,2 0 0 0 0,2 4 0 0 0,0 1 0 0 0,2 2 0 0 0,-4-1 0 0 0,-4 0 0 0 0,0 2 0 0 0,-3 1 0 0 0,-5 2 0 0 0,-7 4 0 0 0,-5 2 0 0 0,-5 2 0 0 0,-2 2 0 0 0,-2 1 0 0 0,-1 1 0 0 0,5-1 0 0 0,10-2 0 0 0,7-2 0 0 0,6 1 0 0 0,6-3 0 0 0,2-4 0 0 0,5 1 0 0 0,2-2 0 0 0,-1-2 0 0 0,0-4 0 0 0,-5 3 0 0 0,-5 7 0 0 0,-5 8 0 0 0,-4 10 0 0 0,-2 6 0 0 0,1 3 0 0 0,1 2 0 0 0,2-1 0 0 0,0 0 0 0 0,2-1 0 0 0,0-3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82"/>
    </inkml:context>
    <inkml:brush xml:id="br0">
      <inkml:brushProperty name="width" value="0.05" units="cm"/>
      <inkml:brushProperty name="height" value="0.05" units="cm"/>
      <inkml:brushProperty name="color" value="#004F8B"/>
    </inkml:brush>
  </inkml:definitions>
  <inkml:trace contextRef="#ctx0" brushRef="#br0">19341 10107 16383 0 0,'3'0'0'0'0,"7"0"0"0"0,9 0 0 0 0,6 0 0 0 0,5 0 0 0 0,1 0 0 0 0,2 0 0 0 0,0 0 0 0 0,-1 0 0 0 0,-4 0 0 0 0,-4 0 0 0 0,-2 0 0 0 0,-2 0 0 0 0,-1 0 0 0 0,-1 0 0 0 0,-1 0 0 0 0,7 0 0 0 0,1 0 0 0 0,4 0 0 0 0,-1 0 0 0 0,-2 0 0 0 0,1 0 0 0 0,2 0 0 0 0,-1 0 0 0 0,1 0 0 0 0,-2 0 0 0 0,-2 0 0 0 0,-2 0 0 0 0,-2 0 0 0 0,2 0 0 0 0,-1 0 0 0 0,0 0 0 0 0,-1 0 0 0 0,-2 0 0 0 0,-3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83"/>
    </inkml:context>
    <inkml:brush xml:id="br0">
      <inkml:brushProperty name="width" value="0.05" units="cm"/>
      <inkml:brushProperty name="height" value="0.05" units="cm"/>
      <inkml:brushProperty name="color" value="#004F8B"/>
    </inkml:brush>
  </inkml:definitions>
  <inkml:trace contextRef="#ctx0" brushRef="#br0">20479 12153 16383 0 0,'3'-3'0'0'0,"4"-1"0"0"0,4 0 0 0 0,3 1 0 0 0,3-2 0 0 0,0 0 0 0 0,11 0 0 0 0,6 2 0 0 0,4 0 0 0 0,1 2 0 0 0,3 0 0 0 0,1 1 0 0 0,0 0 0 0 0,-3 1 0 0 0,-1-1 0 0 0,-4 0 0 0 0,-5 0 0 0 0,-5 0 0 0 0,-3 0 0 0 0,-3 0 0 0 0,2 0 0 0 0,1 0 0 0 0,-1 0 0 0 0,-1 0 0 0 0,3 0 0 0 0,0 0 0 0 0,-1 0 0 0 0,-1 0 0 0 0,2 0 0 0 0,1 0 0 0 0,-2 0 0 0 0,6 0 0 0 0,0 0 0 0 0,-1 0 0 0 0,-2 0 0 0 0,-5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24T17:45:06.684"/>
    </inkml:context>
    <inkml:brush xml:id="br0">
      <inkml:brushProperty name="width" value="0.05" units="cm"/>
      <inkml:brushProperty name="height" value="0.05" units="cm"/>
      <inkml:brushProperty name="color" value="#004F8B"/>
    </inkml:brush>
  </inkml:definitions>
  <inkml:trace contextRef="#ctx0" brushRef="#br0">1640 7461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List your references on a new page after writing your paper</a:t>
            </a:r>
          </a:p>
          <a:p>
            <a:pPr marL="0" indent="0">
              <a:buNone/>
            </a:pPr>
            <a:endParaRPr lang="en-US"/>
          </a:p>
          <a:p>
            <a:pPr marL="0" indent="0">
              <a:buNone/>
            </a:pPr>
            <a:r>
              <a:rPr lang="en-US"/>
              <a:t>The title "References" should be centered and typed in boldface</a:t>
            </a:r>
          </a:p>
          <a:p>
            <a:pPr marL="0" indent="0">
              <a:buNone/>
            </a:pPr>
            <a:r>
              <a:rPr lang="en-US"/>
              <a:t>References should be double spaced</a:t>
            </a:r>
          </a:p>
          <a:p>
            <a:pPr marL="0" indent="0">
              <a:buNone/>
            </a:pPr>
            <a:r>
              <a:rPr lang="en-US"/>
              <a:t>For multiple sources from the same author, list the entries in chronological order (So put the oldest work first, then end with the most recent)</a:t>
            </a:r>
          </a:p>
          <a:p>
            <a:pPr marL="0" indent="0">
              <a:buNone/>
            </a:pPr>
            <a:r>
              <a:rPr lang="en-US"/>
              <a:t>Every reference should have a hanging indent</a:t>
            </a:r>
          </a:p>
          <a:p>
            <a:pPr marL="0" indent="0">
              <a:buNone/>
            </a:pPr>
            <a:endParaRPr lang="en-US"/>
          </a:p>
        </p:txBody>
      </p:sp>
    </p:spTree>
    <p:extLst>
      <p:ext uri="{BB962C8B-B14F-4D97-AF65-F5344CB8AC3E}">
        <p14:creationId xmlns:p14="http://schemas.microsoft.com/office/powerpoint/2010/main" val="409077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When capitalizing titles, capitalize only the first letter of the first word of a title and subtitle and the first word following a color or a dash. </a:t>
            </a:r>
          </a:p>
        </p:txBody>
      </p:sp>
    </p:spTree>
    <p:extLst>
      <p:ext uri="{BB962C8B-B14F-4D97-AF65-F5344CB8AC3E}">
        <p14:creationId xmlns:p14="http://schemas.microsoft.com/office/powerpoint/2010/main" val="49955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For 1 author: Last name, followed by author initials</a:t>
            </a:r>
          </a:p>
          <a:p>
            <a:pPr>
              <a:buNone/>
            </a:pPr>
            <a:endParaRPr lang="en-US">
              <a:latin typeface="Calibri"/>
              <a:cs typeface="Calibri"/>
            </a:endParaRPr>
          </a:p>
          <a:p>
            <a:pPr>
              <a:buNone/>
            </a:pPr>
            <a:r>
              <a:rPr lang="en-US">
                <a:latin typeface="Calibri"/>
                <a:cs typeface="Calibri"/>
              </a:rPr>
              <a:t>For 2 authors: List their last names separated by the &amp; sign in parenthetical citations and in the reference section list by their last names and initials, separating names with a comma</a:t>
            </a:r>
          </a:p>
          <a:p>
            <a:pPr>
              <a:buNone/>
            </a:pPr>
            <a:endParaRPr lang="en-US">
              <a:latin typeface="Calibri"/>
              <a:cs typeface="Calibri"/>
            </a:endParaRPr>
          </a:p>
          <a:p>
            <a:pPr>
              <a:buNone/>
            </a:pPr>
            <a:r>
              <a:rPr lang="en-US">
                <a:latin typeface="Calibri"/>
                <a:cs typeface="Calibri"/>
              </a:rPr>
              <a:t>For 3 or more authors: List the last name of the first author followed by "et al." In parenthetical citations, then list all the authors in the reference section in the order they appear in the work. </a:t>
            </a:r>
          </a:p>
        </p:txBody>
      </p:sp>
    </p:spTree>
    <p:extLst>
      <p:ext uri="{BB962C8B-B14F-4D97-AF65-F5344CB8AC3E}">
        <p14:creationId xmlns:p14="http://schemas.microsoft.com/office/powerpoint/2010/main" val="71234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When capitalizing titles, capitalize only the first letter of the first word of a title and subtitle and the first word following a color or a dash. </a:t>
            </a:r>
          </a:p>
        </p:txBody>
      </p:sp>
    </p:spTree>
    <p:extLst>
      <p:ext uri="{BB962C8B-B14F-4D97-AF65-F5344CB8AC3E}">
        <p14:creationId xmlns:p14="http://schemas.microsoft.com/office/powerpoint/2010/main" val="293336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I</a:t>
            </a:r>
          </a:p>
        </p:txBody>
      </p:sp>
    </p:spTree>
    <p:extLst>
      <p:ext uri="{BB962C8B-B14F-4D97-AF65-F5344CB8AC3E}">
        <p14:creationId xmlns:p14="http://schemas.microsoft.com/office/powerpoint/2010/main" val="242182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Always ask your professor which format they prefer.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APA doesn’t specify a single or set of fonts, but we recommend any Sans Serif (Calibri, Arial, Lucida Sans Unicode) or Serif fonts (Times New Roman, Georgia, Computer Moderna)</a:t>
            </a:r>
          </a:p>
        </p:txBody>
      </p:sp>
    </p:spTree>
    <p:extLst>
      <p:ext uri="{BB962C8B-B14F-4D97-AF65-F5344CB8AC3E}">
        <p14:creationId xmlns:p14="http://schemas.microsoft.com/office/powerpoint/2010/main" val="258489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6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Abstracts are typically used in scholarly journal articles and not usually required for student papers, but always check your rubric or ask the instructor to make sure that it is required. </a:t>
            </a:r>
          </a:p>
          <a:p>
            <a:pPr marL="0" lvl="0" indent="0" algn="l" rtl="0">
              <a:spcBef>
                <a:spcPts val="0"/>
              </a:spcBef>
              <a:spcAft>
                <a:spcPts val="0"/>
              </a:spcAft>
              <a:buNone/>
            </a:pPr>
            <a:endParaRPr lang="en-US"/>
          </a:p>
          <a:p>
            <a:pPr marL="0" lvl="0" indent="0" algn="l" rtl="0">
              <a:spcBef>
                <a:spcPts val="0"/>
              </a:spcBef>
              <a:spcAft>
                <a:spcPts val="0"/>
              </a:spcAft>
              <a:buNone/>
            </a:pPr>
            <a:r>
              <a:rPr lang="en-US"/>
              <a:t>The abstract on a new page directly after the title page. </a:t>
            </a:r>
          </a:p>
          <a:p>
            <a:pPr marL="0" lvl="0" indent="0" algn="l" rtl="0">
              <a:spcBef>
                <a:spcPts val="0"/>
              </a:spcBef>
              <a:spcAft>
                <a:spcPts val="0"/>
              </a:spcAft>
              <a:buNone/>
            </a:pPr>
            <a:r>
              <a:rPr lang="en-US"/>
              <a:t>If you want to include keywords, you will indent like you were starting a new paragraph, then type Keywords in italics followed by the colon and then list your keywords</a:t>
            </a:r>
          </a:p>
          <a:p>
            <a:pPr marL="0" lvl="0" indent="0" algn="l" rtl="0">
              <a:spcBef>
                <a:spcPts val="0"/>
              </a:spcBef>
              <a:spcAft>
                <a:spcPts val="0"/>
              </a:spcAft>
              <a:buNone/>
            </a:pPr>
            <a:endParaRPr lang="en-US"/>
          </a:p>
          <a:p>
            <a:pPr marL="0" lvl="0" indent="0" algn="l" rtl="0">
              <a:spcBef>
                <a:spcPts val="0"/>
              </a:spcBef>
              <a:spcAft>
                <a:spcPts val="0"/>
              </a:spcAft>
              <a:buNone/>
            </a:pPr>
            <a:r>
              <a:rPr lang="en-US"/>
              <a:t>Key words help researchers find your work if it were to be published in a database</a:t>
            </a:r>
          </a:p>
          <a:p>
            <a:pPr marL="0" lvl="0" indent="0" algn="l" rtl="0">
              <a:spcBef>
                <a:spcPts val="0"/>
              </a:spcBef>
              <a:spcAft>
                <a:spcPts val="0"/>
              </a:spcAft>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 ways ask your professor which version they prefer!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 ways ask your professor which version they prefer!</a:t>
            </a:r>
            <a:endParaRPr/>
          </a:p>
        </p:txBody>
      </p:sp>
    </p:spTree>
    <p:extLst>
      <p:ext uri="{BB962C8B-B14F-4D97-AF65-F5344CB8AC3E}">
        <p14:creationId xmlns:p14="http://schemas.microsoft.com/office/powerpoint/2010/main" val="373521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For quotes longer than 40 words, you will need to use a block quote, which is a free standing paragraph.</a:t>
            </a:r>
          </a:p>
          <a:p>
            <a:pPr>
              <a:buNone/>
            </a:pPr>
            <a:r>
              <a:rPr lang="en-US">
                <a:latin typeface="Calibri"/>
                <a:ea typeface="Calibri"/>
                <a:cs typeface="Calibri"/>
              </a:rPr>
              <a:t>- for block quotes you omit the quotation marks and indent the paragraph ½ inch</a:t>
            </a:r>
          </a:p>
        </p:txBody>
      </p:sp>
    </p:spTree>
    <p:extLst>
      <p:ext uri="{BB962C8B-B14F-4D97-AF65-F5344CB8AC3E}">
        <p14:creationId xmlns:p14="http://schemas.microsoft.com/office/powerpoint/2010/main" val="2188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USTOM">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424513" y="275719"/>
            <a:ext cx="4757423" cy="4551961"/>
          </a:xfrm>
          <a:prstGeom prst="rect">
            <a:avLst/>
          </a:prstGeom>
          <a:noFill/>
          <a:ln>
            <a:noFill/>
          </a:ln>
        </p:spPr>
      </p:pic>
      <p:sp>
        <p:nvSpPr>
          <p:cNvPr id="54" name="Google Shape;54;p4"/>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lvl1pPr marL="457200" lvl="0" indent="-355600" algn="ctr" rtl="0">
              <a:spcBef>
                <a:spcPts val="0"/>
              </a:spcBef>
              <a:spcAft>
                <a:spcPts val="0"/>
              </a:spcAft>
              <a:buClr>
                <a:schemeClr val="dk1"/>
              </a:buClr>
              <a:buSzPts val="2000"/>
              <a:buChar char="➜"/>
              <a:defRPr i="1">
                <a:solidFill>
                  <a:schemeClr val="dk1"/>
                </a:solidFill>
              </a:defRPr>
            </a:lvl1pPr>
            <a:lvl2pPr marL="914400" lvl="1" indent="-381000" algn="ctr" rtl="0">
              <a:spcBef>
                <a:spcPts val="800"/>
              </a:spcBef>
              <a:spcAft>
                <a:spcPts val="0"/>
              </a:spcAft>
              <a:buClr>
                <a:schemeClr val="dk1"/>
              </a:buClr>
              <a:buSzPts val="2400"/>
              <a:buChar char="-"/>
              <a:defRPr i="1">
                <a:solidFill>
                  <a:schemeClr val="dk1"/>
                </a:solidFill>
              </a:defRPr>
            </a:lvl2pPr>
            <a:lvl3pPr marL="1371600" lvl="2" indent="-381000" algn="ctr" rtl="0">
              <a:spcBef>
                <a:spcPts val="800"/>
              </a:spcBef>
              <a:spcAft>
                <a:spcPts val="0"/>
              </a:spcAft>
              <a:buClr>
                <a:schemeClr val="dk1"/>
              </a:buClr>
              <a:buSzPts val="2400"/>
              <a:buChar char="-"/>
              <a:defRPr i="1">
                <a:solidFill>
                  <a:schemeClr val="dk1"/>
                </a:solidFill>
              </a:defRPr>
            </a:lvl3pPr>
            <a:lvl4pPr marL="1828800" lvl="3" indent="-381000" algn="ctr" rtl="0">
              <a:spcBef>
                <a:spcPts val="800"/>
              </a:spcBef>
              <a:spcAft>
                <a:spcPts val="0"/>
              </a:spcAft>
              <a:buClr>
                <a:schemeClr val="dk1"/>
              </a:buClr>
              <a:buSzPts val="2400"/>
              <a:buChar char="-"/>
              <a:defRPr i="1">
                <a:solidFill>
                  <a:schemeClr val="dk1"/>
                </a:solidFill>
              </a:defRPr>
            </a:lvl4pPr>
            <a:lvl5pPr marL="2286000" lvl="4" indent="-381000" algn="ctr" rtl="0">
              <a:spcBef>
                <a:spcPts val="800"/>
              </a:spcBef>
              <a:spcAft>
                <a:spcPts val="0"/>
              </a:spcAft>
              <a:buClr>
                <a:schemeClr val="dk1"/>
              </a:buClr>
              <a:buSzPts val="2400"/>
              <a:buChar char="-"/>
              <a:defRPr i="1">
                <a:solidFill>
                  <a:schemeClr val="dk1"/>
                </a:solidFill>
              </a:defRPr>
            </a:lvl5pPr>
            <a:lvl6pPr marL="2743200" lvl="5" indent="-381000" algn="ctr" rtl="0">
              <a:spcBef>
                <a:spcPts val="800"/>
              </a:spcBef>
              <a:spcAft>
                <a:spcPts val="0"/>
              </a:spcAft>
              <a:buClr>
                <a:schemeClr val="dk1"/>
              </a:buClr>
              <a:buSzPts val="2400"/>
              <a:buChar char="-"/>
              <a:defRPr i="1">
                <a:solidFill>
                  <a:schemeClr val="dk1"/>
                </a:solidFill>
              </a:defRPr>
            </a:lvl6pPr>
            <a:lvl7pPr marL="3200400" lvl="6" indent="-381000" algn="ctr" rtl="0">
              <a:spcBef>
                <a:spcPts val="800"/>
              </a:spcBef>
              <a:spcAft>
                <a:spcPts val="0"/>
              </a:spcAft>
              <a:buClr>
                <a:schemeClr val="dk1"/>
              </a:buClr>
              <a:buSzPts val="2400"/>
              <a:buChar char="●"/>
              <a:defRPr i="1">
                <a:solidFill>
                  <a:schemeClr val="dk1"/>
                </a:solidFill>
              </a:defRPr>
            </a:lvl7pPr>
            <a:lvl8pPr marL="3657600" lvl="7" indent="-381000" algn="ctr" rtl="0">
              <a:spcBef>
                <a:spcPts val="800"/>
              </a:spcBef>
              <a:spcAft>
                <a:spcPts val="0"/>
              </a:spcAft>
              <a:buClr>
                <a:schemeClr val="dk1"/>
              </a:buClr>
              <a:buSzPts val="2400"/>
              <a:buChar char="○"/>
              <a:defRPr i="1">
                <a:solidFill>
                  <a:schemeClr val="dk1"/>
                </a:solidFill>
              </a:defRPr>
            </a:lvl8pPr>
            <a:lvl9pPr marL="4114800" lvl="8" indent="-381000" algn="ctr" rtl="0">
              <a:spcBef>
                <a:spcPts val="800"/>
              </a:spcBef>
              <a:spcAft>
                <a:spcPts val="800"/>
              </a:spcAft>
              <a:buClr>
                <a:schemeClr val="dk1"/>
              </a:buClr>
              <a:buSzPts val="2400"/>
              <a:buChar char="■"/>
              <a:defRPr i="1">
                <a:solidFill>
                  <a:schemeClr val="dk1"/>
                </a:solidFill>
              </a:defRPr>
            </a:lvl9pPr>
          </a:lstStyle>
          <a:p>
            <a:endParaRPr/>
          </a:p>
        </p:txBody>
      </p:sp>
      <p:sp>
        <p:nvSpPr>
          <p:cNvPr id="55" name="Google Shape;55;p4"/>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Walter Turncoat"/>
                <a:ea typeface="Walter Turncoat"/>
                <a:cs typeface="Walter Turncoat"/>
                <a:sym typeface="Walter Turncoat"/>
              </a:rPr>
              <a:t>“</a:t>
            </a:r>
            <a:endParaRPr sz="9600">
              <a:solidFill>
                <a:schemeClr val="dk1"/>
              </a:solidFill>
              <a:latin typeface="Walter Turncoat"/>
              <a:ea typeface="Walter Turncoat"/>
              <a:cs typeface="Walter Turncoat"/>
              <a:sym typeface="Walter Turncoat"/>
            </a:endParaRPr>
          </a:p>
        </p:txBody>
      </p:sp>
      <p:sp>
        <p:nvSpPr>
          <p:cNvPr id="56" name="Google Shape;56;p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7" name="Google Shape;57;p4"/>
          <p:cNvGrpSpPr/>
          <p:nvPr/>
        </p:nvGrpSpPr>
        <p:grpSpPr>
          <a:xfrm>
            <a:off x="6077345" y="2421525"/>
            <a:ext cx="1652587" cy="2191979"/>
            <a:chOff x="6077345" y="2421525"/>
            <a:chExt cx="1652587" cy="2191979"/>
          </a:xfrm>
        </p:grpSpPr>
        <p:sp>
          <p:nvSpPr>
            <p:cNvPr id="58" name="Google Shape;58;p4"/>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grpSp>
          <p:nvGrpSpPr>
            <p:cNvPr id="59" name="Google Shape;59;p4"/>
            <p:cNvGrpSpPr/>
            <p:nvPr/>
          </p:nvGrpSpPr>
          <p:grpSpPr>
            <a:xfrm flipH="1">
              <a:off x="6683849" y="4221134"/>
              <a:ext cx="477532" cy="392369"/>
              <a:chOff x="4104022" y="1595273"/>
              <a:chExt cx="440488" cy="361931"/>
            </a:xfrm>
          </p:grpSpPr>
          <p:sp>
            <p:nvSpPr>
              <p:cNvPr id="60" name="Google Shape;60;p4"/>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61" name="Google Shape;61;p4"/>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62" name="Google Shape;62;p4"/>
            <p:cNvPicPr preferRelativeResize="0"/>
            <p:nvPr/>
          </p:nvPicPr>
          <p:blipFill>
            <a:blip r:embed="rId3">
              <a:alphaModFix/>
            </a:blip>
            <a:stretch>
              <a:fillRect/>
            </a:stretch>
          </p:blipFill>
          <p:spPr>
            <a:xfrm>
              <a:off x="6346671" y="2421525"/>
              <a:ext cx="1151884" cy="1884475"/>
            </a:xfrm>
            <a:prstGeom prst="rect">
              <a:avLst/>
            </a:prstGeom>
            <a:noFill/>
            <a:ln>
              <a:noFill/>
            </a:ln>
          </p:spPr>
        </p:pic>
        <p:sp>
          <p:nvSpPr>
            <p:cNvPr id="63" name="Google Shape;63;p4"/>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64" name="Google Shape;64;p4"/>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4"/>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pic>
        <p:nvPicPr>
          <p:cNvPr id="118" name="Google Shape;118;p8"/>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19" name="Google Shape;119;p8"/>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1" name="Google Shape;121;p8"/>
          <p:cNvGrpSpPr/>
          <p:nvPr/>
        </p:nvGrpSpPr>
        <p:grpSpPr>
          <a:xfrm>
            <a:off x="7445525" y="3242253"/>
            <a:ext cx="1588153" cy="1365478"/>
            <a:chOff x="7445525" y="3242253"/>
            <a:chExt cx="1588153" cy="1365478"/>
          </a:xfrm>
        </p:grpSpPr>
        <p:sp>
          <p:nvSpPr>
            <p:cNvPr id="122" name="Google Shape;122;p8"/>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nvGrpSpPr>
            <p:cNvPr id="123" name="Google Shape;123;p8"/>
            <p:cNvGrpSpPr/>
            <p:nvPr/>
          </p:nvGrpSpPr>
          <p:grpSpPr>
            <a:xfrm>
              <a:off x="7865288" y="4245800"/>
              <a:ext cx="440488" cy="361931"/>
              <a:chOff x="7865288" y="4245800"/>
              <a:chExt cx="440488" cy="361931"/>
            </a:xfrm>
          </p:grpSpPr>
          <p:sp>
            <p:nvSpPr>
              <p:cNvPr id="124" name="Google Shape;124;p8"/>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25" name="Google Shape;125;p8"/>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126" name="Google Shape;126;p8"/>
            <p:cNvPicPr preferRelativeResize="0"/>
            <p:nvPr/>
          </p:nvPicPr>
          <p:blipFill>
            <a:blip r:embed="rId3">
              <a:alphaModFix/>
            </a:blip>
            <a:stretch>
              <a:fillRect/>
            </a:stretch>
          </p:blipFill>
          <p:spPr>
            <a:xfrm>
              <a:off x="7445525" y="3242253"/>
              <a:ext cx="1588153" cy="1098310"/>
            </a:xfrm>
            <a:prstGeom prst="rect">
              <a:avLst/>
            </a:prstGeom>
            <a:noFill/>
            <a:ln>
              <a:noFill/>
            </a:ln>
          </p:spPr>
        </p:pic>
        <p:sp>
          <p:nvSpPr>
            <p:cNvPr id="127" name="Google Shape;127;p8"/>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8"/>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8"/>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30" name="Google Shape;130;p8"/>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Round">
  <p:cSld name="TITLE_ONLY_1">
    <p:spTree>
      <p:nvGrpSpPr>
        <p:cNvPr id="1" name="Shape 131"/>
        <p:cNvGrpSpPr/>
        <p:nvPr/>
      </p:nvGrpSpPr>
      <p:grpSpPr>
        <a:xfrm>
          <a:off x="0" y="0"/>
          <a:ext cx="0" cy="0"/>
          <a:chOff x="0" y="0"/>
          <a:chExt cx="0" cy="0"/>
        </a:xfrm>
      </p:grpSpPr>
      <p:pic>
        <p:nvPicPr>
          <p:cNvPr id="132" name="Google Shape;132;p9"/>
          <p:cNvPicPr preferRelativeResize="0"/>
          <p:nvPr/>
        </p:nvPicPr>
        <p:blipFill>
          <a:blip r:embed="rId2">
            <a:alphaModFix/>
          </a:blip>
          <a:stretch>
            <a:fillRect/>
          </a:stretch>
        </p:blipFill>
        <p:spPr>
          <a:xfrm>
            <a:off x="197168" y="199525"/>
            <a:ext cx="7222809" cy="4791576"/>
          </a:xfrm>
          <a:prstGeom prst="rect">
            <a:avLst/>
          </a:prstGeom>
          <a:noFill/>
          <a:ln>
            <a:noFill/>
          </a:ln>
        </p:spPr>
      </p:pic>
      <p:sp>
        <p:nvSpPr>
          <p:cNvPr id="133" name="Google Shape;133;p9"/>
          <p:cNvSpPr txBox="1">
            <a:spLocks noGrp="1"/>
          </p:cNvSpPr>
          <p:nvPr>
            <p:ph type="title"/>
          </p:nvPr>
        </p:nvSpPr>
        <p:spPr>
          <a:xfrm>
            <a:off x="1345400" y="774100"/>
            <a:ext cx="46410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9"/>
          <p:cNvGrpSpPr/>
          <p:nvPr/>
        </p:nvGrpSpPr>
        <p:grpSpPr>
          <a:xfrm>
            <a:off x="7342057" y="3031993"/>
            <a:ext cx="1613321" cy="1704313"/>
            <a:chOff x="7342057" y="3031993"/>
            <a:chExt cx="1613321" cy="1704313"/>
          </a:xfrm>
        </p:grpSpPr>
        <p:sp>
          <p:nvSpPr>
            <p:cNvPr id="136" name="Google Shape;136;p9"/>
            <p:cNvSpPr/>
            <p:nvPr/>
          </p:nvSpPr>
          <p:spPr>
            <a:xfrm>
              <a:off x="7655725" y="4421975"/>
              <a:ext cx="278600" cy="30005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37" name="Google Shape;137;p9"/>
            <p:cNvSpPr/>
            <p:nvPr/>
          </p:nvSpPr>
          <p:spPr>
            <a:xfrm>
              <a:off x="8085538" y="4374375"/>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38" name="Google Shape;138;p9"/>
            <p:cNvPicPr preferRelativeResize="0"/>
            <p:nvPr/>
          </p:nvPicPr>
          <p:blipFill>
            <a:blip r:embed="rId3">
              <a:alphaModFix/>
            </a:blip>
            <a:stretch>
              <a:fillRect/>
            </a:stretch>
          </p:blipFill>
          <p:spPr>
            <a:xfrm>
              <a:off x="7342057" y="3031993"/>
              <a:ext cx="1407681" cy="1459257"/>
            </a:xfrm>
            <a:prstGeom prst="rect">
              <a:avLst/>
            </a:prstGeom>
            <a:noFill/>
            <a:ln>
              <a:noFill/>
            </a:ln>
          </p:spPr>
        </p:pic>
        <p:sp>
          <p:nvSpPr>
            <p:cNvPr id="139" name="Google Shape;139;p9"/>
            <p:cNvSpPr/>
            <p:nvPr/>
          </p:nvSpPr>
          <p:spPr>
            <a:xfrm>
              <a:off x="8073651" y="35644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9"/>
            <p:cNvSpPr/>
            <p:nvPr/>
          </p:nvSpPr>
          <p:spPr>
            <a:xfrm>
              <a:off x="7775055" y="35396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9"/>
            <p:cNvSpPr/>
            <p:nvPr/>
          </p:nvSpPr>
          <p:spPr>
            <a:xfrm rot="-702395">
              <a:off x="8679665" y="3633972"/>
              <a:ext cx="250050" cy="27860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
        <p:cNvGrpSpPr/>
        <p:nvPr/>
      </p:nvGrpSpPr>
      <p:grpSpPr>
        <a:xfrm>
          <a:off x="0" y="0"/>
          <a:ext cx="0" cy="0"/>
          <a:chOff x="0" y="0"/>
          <a:chExt cx="0" cy="0"/>
        </a:xfrm>
      </p:grpSpPr>
      <p:pic>
        <p:nvPicPr>
          <p:cNvPr id="143" name="Google Shape;143;p10"/>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44" name="Google Shape;144;p10"/>
          <p:cNvSpPr txBox="1">
            <a:spLocks noGrp="1"/>
          </p:cNvSpPr>
          <p:nvPr>
            <p:ph type="body" idx="1"/>
          </p:nvPr>
        </p:nvSpPr>
        <p:spPr>
          <a:xfrm>
            <a:off x="435775" y="4406300"/>
            <a:ext cx="6350700" cy="315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145" name="Google Shape;145;p1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46" name="Google Shape;146;p10"/>
          <p:cNvGrpSpPr/>
          <p:nvPr/>
        </p:nvGrpSpPr>
        <p:grpSpPr>
          <a:xfrm>
            <a:off x="7185170" y="2671550"/>
            <a:ext cx="1677505" cy="2096681"/>
            <a:chOff x="7185170" y="2671550"/>
            <a:chExt cx="1677505" cy="2096681"/>
          </a:xfrm>
        </p:grpSpPr>
        <p:sp>
          <p:nvSpPr>
            <p:cNvPr id="147" name="Google Shape;147;p10"/>
            <p:cNvSpPr/>
            <p:nvPr/>
          </p:nvSpPr>
          <p:spPr>
            <a:xfrm>
              <a:off x="7185170" y="4136225"/>
              <a:ext cx="430080" cy="200025"/>
            </a:xfrm>
            <a:custGeom>
              <a:avLst/>
              <a:gdLst/>
              <a:ahLst/>
              <a:cxnLst/>
              <a:rect l="l" t="t" r="r" b="b"/>
              <a:pathLst>
                <a:path w="12288" h="5715" extrusionOk="0">
                  <a:moveTo>
                    <a:pt x="12288" y="0"/>
                  </a:moveTo>
                  <a:cubicBezTo>
                    <a:pt x="9576" y="3613"/>
                    <a:pt x="4517" y="5715"/>
                    <a:pt x="0" y="5715"/>
                  </a:cubicBezTo>
                </a:path>
              </a:pathLst>
            </a:custGeom>
            <a:noFill/>
            <a:ln w="38100" cap="rnd" cmpd="sng">
              <a:solidFill>
                <a:schemeClr val="dk1"/>
              </a:solidFill>
              <a:prstDash val="solid"/>
              <a:round/>
              <a:headEnd type="none" w="med" len="med"/>
              <a:tailEnd type="none" w="med" len="med"/>
            </a:ln>
          </p:spPr>
        </p:sp>
        <p:sp>
          <p:nvSpPr>
            <p:cNvPr id="148" name="Google Shape;148;p10"/>
            <p:cNvSpPr/>
            <p:nvPr/>
          </p:nvSpPr>
          <p:spPr>
            <a:xfrm>
              <a:off x="8608225" y="4085363"/>
              <a:ext cx="254450" cy="250875"/>
            </a:xfrm>
            <a:custGeom>
              <a:avLst/>
              <a:gdLst/>
              <a:ahLst/>
              <a:cxnLst/>
              <a:rect l="l" t="t" r="r" b="b"/>
              <a:pathLst>
                <a:path w="10178" h="10035" extrusionOk="0">
                  <a:moveTo>
                    <a:pt x="0" y="1177"/>
                  </a:moveTo>
                  <a:cubicBezTo>
                    <a:pt x="2720" y="-862"/>
                    <a:pt x="9177" y="-121"/>
                    <a:pt x="10001" y="3177"/>
                  </a:cubicBezTo>
                  <a:cubicBezTo>
                    <a:pt x="10708" y="6006"/>
                    <a:pt x="7488" y="10035"/>
                    <a:pt x="4572" y="10035"/>
                  </a:cubicBezTo>
                </a:path>
              </a:pathLst>
            </a:custGeom>
            <a:noFill/>
            <a:ln w="38100" cap="rnd" cmpd="sng">
              <a:solidFill>
                <a:schemeClr val="dk1"/>
              </a:solidFill>
              <a:prstDash val="solid"/>
              <a:round/>
              <a:headEnd type="none" w="med" len="med"/>
              <a:tailEnd type="none" w="med" len="med"/>
            </a:ln>
          </p:spPr>
        </p:sp>
        <p:sp>
          <p:nvSpPr>
            <p:cNvPr id="149" name="Google Shape;149;p10"/>
            <p:cNvSpPr/>
            <p:nvPr/>
          </p:nvSpPr>
          <p:spPr>
            <a:xfrm>
              <a:off x="7891813" y="44063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0" name="Google Shape;150;p10"/>
            <p:cNvSpPr/>
            <p:nvPr/>
          </p:nvSpPr>
          <p:spPr>
            <a:xfrm>
              <a:off x="8210875" y="44063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51" name="Google Shape;151;p10"/>
            <p:cNvPicPr preferRelativeResize="0"/>
            <p:nvPr/>
          </p:nvPicPr>
          <p:blipFill>
            <a:blip r:embed="rId3">
              <a:alphaModFix/>
            </a:blip>
            <a:stretch>
              <a:fillRect/>
            </a:stretch>
          </p:blipFill>
          <p:spPr>
            <a:xfrm>
              <a:off x="7536121" y="2671550"/>
              <a:ext cx="1151884" cy="1884475"/>
            </a:xfrm>
            <a:prstGeom prst="rect">
              <a:avLst/>
            </a:prstGeom>
            <a:noFill/>
            <a:ln>
              <a:noFill/>
            </a:ln>
          </p:spPr>
        </p:pic>
        <p:sp>
          <p:nvSpPr>
            <p:cNvPr id="152" name="Google Shape;152;p10"/>
            <p:cNvSpPr/>
            <p:nvPr/>
          </p:nvSpPr>
          <p:spPr>
            <a:xfrm>
              <a:off x="8118926" y="37549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0"/>
            <p:cNvSpPr/>
            <p:nvPr/>
          </p:nvSpPr>
          <p:spPr>
            <a:xfrm>
              <a:off x="7820330" y="37301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0"/>
            <p:cNvSpPr/>
            <p:nvPr/>
          </p:nvSpPr>
          <p:spPr>
            <a:xfrm rot="7381212">
              <a:off x="8216847" y="4057606"/>
              <a:ext cx="123784" cy="80190"/>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55" name="Google Shape;155;p10"/>
            <p:cNvSpPr/>
            <p:nvPr/>
          </p:nvSpPr>
          <p:spPr>
            <a:xfrm>
              <a:off x="8068455" y="3653557"/>
              <a:ext cx="347296" cy="34850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0"/>
            <p:cNvSpPr/>
            <p:nvPr/>
          </p:nvSpPr>
          <p:spPr>
            <a:xfrm>
              <a:off x="7687269" y="3637756"/>
              <a:ext cx="305060" cy="3167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0"/>
            <p:cNvSpPr/>
            <p:nvPr/>
          </p:nvSpPr>
          <p:spPr>
            <a:xfrm>
              <a:off x="7990150" y="3797472"/>
              <a:ext cx="82950" cy="15000"/>
            </a:xfrm>
            <a:custGeom>
              <a:avLst/>
              <a:gdLst/>
              <a:ahLst/>
              <a:cxnLst/>
              <a:rect l="l" t="t" r="r" b="b"/>
              <a:pathLst>
                <a:path w="3318" h="600" extrusionOk="0">
                  <a:moveTo>
                    <a:pt x="0" y="600"/>
                  </a:moveTo>
                  <a:cubicBezTo>
                    <a:pt x="955" y="38"/>
                    <a:pt x="2431" y="-279"/>
                    <a:pt x="3318" y="386"/>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customXml" Target="../ink/ink6.xml"/><Relationship Id="rId5" Type="http://schemas.openxmlformats.org/officeDocument/2006/relationships/image" Target="../media/image350.png"/><Relationship Id="rId15" Type="http://schemas.openxmlformats.org/officeDocument/2006/relationships/image" Target="../media/image40.png"/><Relationship Id="rId4" Type="http://schemas.openxmlformats.org/officeDocument/2006/relationships/customXml" Target="../ink/ink5.xml"/><Relationship Id="rId14" Type="http://schemas.openxmlformats.org/officeDocument/2006/relationships/customXml" Target="../ink/ink8.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customXml" Target="../ink/ink1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ustomXml" Target="../ink/ink11.xml"/><Relationship Id="rId5" Type="http://schemas.openxmlformats.org/officeDocument/2006/relationships/customXml" Target="../ink/ink10.xml"/><Relationship Id="rId4" Type="http://schemas.openxmlformats.org/officeDocument/2006/relationships/image" Target="../media/image38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humanparts.medium.com/laziness-does-not-exist-3af27e312d01"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budgetbytes.com/tuscan-white-bean-past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owl.purdue.edu/owl/research_and_citation/apa_style/apa_style_introduction.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30.png"/><Relationship Id="rId4" Type="http://schemas.openxmlformats.org/officeDocument/2006/relationships/customXml" Target="../ink/ink1.xml"/><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APA Formatting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p:txBody>
          <a:bodyPr spcFirstLastPara="1" wrap="square" lIns="0" tIns="0" rIns="0" bIns="0" anchor="t" anchorCtr="0">
            <a:normAutofit/>
          </a:bodyPr>
          <a:lstStyle/>
          <a:p>
            <a:r>
              <a:rPr lang="en-US" sz="2800"/>
              <a:t>In-text Citations</a:t>
            </a:r>
          </a:p>
        </p:txBody>
      </p:sp>
      <p:sp>
        <p:nvSpPr>
          <p:cNvPr id="5" name="Text Placeholder 4">
            <a:extLst>
              <a:ext uri="{FF2B5EF4-FFF2-40B4-BE49-F238E27FC236}">
                <a16:creationId xmlns:a16="http://schemas.microsoft.com/office/drawing/2014/main" id="{504BC933-DDB1-C406-52C4-6BA5086443D8}"/>
              </a:ext>
            </a:extLst>
          </p:cNvPr>
          <p:cNvSpPr>
            <a:spLocks noGrp="1"/>
          </p:cNvSpPr>
          <p:nvPr>
            <p:ph type="body" idx="1"/>
          </p:nvPr>
        </p:nvSpPr>
        <p:spPr/>
        <p:txBody>
          <a:bodyPr/>
          <a:lstStyle/>
          <a:p>
            <a:pPr marL="101600" indent="0">
              <a:buNone/>
            </a:pPr>
            <a:r>
              <a:rPr lang="en-US" dirty="0"/>
              <a:t>If you mention the author’s name in your paper, the in-text citation needs to look like this….</a:t>
            </a:r>
          </a:p>
          <a:p>
            <a:pPr>
              <a:lnSpc>
                <a:spcPct val="114999"/>
              </a:lnSpc>
            </a:pPr>
            <a:endParaRPr lang="en-US" dirty="0"/>
          </a:p>
          <a:p>
            <a:pPr>
              <a:lnSpc>
                <a:spcPct val="114999"/>
              </a:lnSpc>
            </a:pPr>
            <a:endParaRPr lang="en-US" dirty="0"/>
          </a:p>
        </p:txBody>
      </p:sp>
      <p:sp>
        <p:nvSpPr>
          <p:cNvPr id="6" name="Text Placeholder 5">
            <a:extLst>
              <a:ext uri="{FF2B5EF4-FFF2-40B4-BE49-F238E27FC236}">
                <a16:creationId xmlns:a16="http://schemas.microsoft.com/office/drawing/2014/main" id="{D102DC2B-D0AC-896C-060F-50BB4732702A}"/>
              </a:ext>
            </a:extLst>
          </p:cNvPr>
          <p:cNvSpPr>
            <a:spLocks noGrp="1"/>
          </p:cNvSpPr>
          <p:nvPr>
            <p:ph type="body" idx="2"/>
          </p:nvPr>
        </p:nvSpPr>
        <p:spPr>
          <a:xfrm>
            <a:off x="4939924" y="1313600"/>
            <a:ext cx="2570422" cy="2889300"/>
          </a:xfrm>
        </p:spPr>
        <p:txBody>
          <a:bodyPr/>
          <a:lstStyle/>
          <a:p>
            <a:pPr>
              <a:lnSpc>
                <a:spcPct val="114999"/>
              </a:lnSpc>
            </a:pPr>
            <a:r>
              <a:rPr lang="en-US" dirty="0"/>
              <a:t>According to Smith (2019), “APA formatting is not hard if you know what you are doing” (p. 89). </a:t>
            </a:r>
          </a:p>
          <a:p>
            <a:pPr>
              <a:lnSpc>
                <a:spcPct val="114999"/>
              </a:lnSpc>
            </a:pPr>
            <a:endParaRPr lang="en-US" dirty="0"/>
          </a:p>
          <a:p>
            <a:pPr>
              <a:lnSpc>
                <a:spcPct val="114999"/>
              </a:lnSpc>
            </a:pPr>
            <a:endParaRPr lang="en-US" dirty="0"/>
          </a:p>
        </p:txBody>
      </p:sp>
      <p:sp>
        <p:nvSpPr>
          <p:cNvPr id="230" name="Google Shape;230;p14"/>
          <p:cNvSpPr txBox="1">
            <a:spLocks noGrp="1"/>
          </p:cNvSpPr>
          <p:nvPr>
            <p:ph type="sldNum" idx="12"/>
          </p:nvPr>
        </p:nvSpPr>
        <p:spPr/>
        <p:txBody>
          <a:bodyPr spcFirstLastPara="1" wrap="square" lIns="0" tIns="0" rIns="0" bIns="0" anchor="t" anchorCtr="0">
            <a:normAutofit/>
          </a:bodyPr>
          <a:lstStyle/>
          <a:p>
            <a:pPr marL="0" lvl="0" indent="0" rtl="0">
              <a:spcBef>
                <a:spcPts val="0"/>
              </a:spcBef>
              <a:spcAft>
                <a:spcPts val="600"/>
              </a:spcAft>
              <a:buNone/>
            </a:pPr>
            <a:fld id="{00000000-1234-1234-1234-123412341234}" type="slidenum">
              <a:rPr lang="en"/>
              <a:pPr marL="0" lvl="0" indent="0" rtl="0">
                <a:spcBef>
                  <a:spcPts val="0"/>
                </a:spcBef>
                <a:spcAft>
                  <a:spcPts val="600"/>
                </a:spcAft>
                <a:buNone/>
              </a:pPr>
              <a:t>10</a:t>
            </a:fld>
            <a:endParaRPr lang="en-US"/>
          </a:p>
        </p:txBody>
      </p:sp>
      <p:sp>
        <p:nvSpPr>
          <p:cNvPr id="3" name="TextBox 2">
            <a:extLst>
              <a:ext uri="{FF2B5EF4-FFF2-40B4-BE49-F238E27FC236}">
                <a16:creationId xmlns:a16="http://schemas.microsoft.com/office/drawing/2014/main" id="{56FC8755-288D-FEF6-3668-D2C1B697A0BD}"/>
              </a:ext>
            </a:extLst>
          </p:cNvPr>
          <p:cNvSpPr txBox="1"/>
          <p:nvPr/>
        </p:nvSpPr>
        <p:spPr>
          <a:xfrm>
            <a:off x="2345738" y="640199"/>
            <a:ext cx="590549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600"/>
              </a:spcAft>
              <a:buChar char="•"/>
            </a:pPr>
            <a:endParaRPr lang="en-US">
              <a:solidFill>
                <a:srgbClr val="FFFFFF"/>
              </a:solidFill>
              <a:latin typeface="Nunito"/>
            </a:endParaRPr>
          </a:p>
          <a:p>
            <a:pPr algn="just">
              <a:spcAft>
                <a:spcPts val="600"/>
              </a:spcAft>
              <a:buChar char="•"/>
            </a:pPr>
            <a:endParaRPr lang="en-US">
              <a:solidFill>
                <a:srgbClr val="FFFFFF"/>
              </a:solidFill>
              <a:latin typeface="Nunito"/>
            </a:endParaRPr>
          </a:p>
        </p:txBody>
      </p:sp>
    </p:spTree>
    <p:extLst>
      <p:ext uri="{BB962C8B-B14F-4D97-AF65-F5344CB8AC3E}">
        <p14:creationId xmlns:p14="http://schemas.microsoft.com/office/powerpoint/2010/main" val="340619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861B4-DBBB-8C8E-795B-5FC93692C6FE}"/>
              </a:ext>
            </a:extLst>
          </p:cNvPr>
          <p:cNvSpPr>
            <a:spLocks noGrp="1"/>
          </p:cNvSpPr>
          <p:nvPr>
            <p:ph type="body" idx="1"/>
          </p:nvPr>
        </p:nvSpPr>
        <p:spPr/>
        <p:txBody>
          <a:bodyPr/>
          <a:lstStyle/>
          <a:p>
            <a:pPr marL="101600" indent="0">
              <a:buNone/>
            </a:pPr>
            <a:r>
              <a:rPr lang="en-US" dirty="0"/>
              <a:t>In-text citations for three or more authors: </a:t>
            </a:r>
          </a:p>
          <a:p>
            <a:pPr marL="101600" indent="0">
              <a:buNone/>
            </a:pPr>
            <a:r>
              <a:rPr lang="en-US" dirty="0"/>
              <a:t>Fanon et al. (2019) once stated…</a:t>
            </a:r>
          </a:p>
          <a:p>
            <a:pPr marL="101600" indent="0">
              <a:buNone/>
            </a:pPr>
            <a:r>
              <a:rPr lang="en-US" dirty="0"/>
              <a:t>(Fanon et al., 2019). </a:t>
            </a:r>
          </a:p>
        </p:txBody>
      </p:sp>
      <p:sp>
        <p:nvSpPr>
          <p:cNvPr id="3" name="Slide Number Placeholder 2">
            <a:extLst>
              <a:ext uri="{FF2B5EF4-FFF2-40B4-BE49-F238E27FC236}">
                <a16:creationId xmlns:a16="http://schemas.microsoft.com/office/drawing/2014/main" id="{202E66B7-F3D0-5FBA-3B12-810E2F0ABB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97678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17E0-F9F0-98D7-7B59-A4A49F0793C0}"/>
              </a:ext>
            </a:extLst>
          </p:cNvPr>
          <p:cNvSpPr>
            <a:spLocks noGrp="1"/>
          </p:cNvSpPr>
          <p:nvPr>
            <p:ph type="title"/>
          </p:nvPr>
        </p:nvSpPr>
        <p:spPr/>
        <p:txBody>
          <a:bodyPr/>
          <a:lstStyle/>
          <a:p>
            <a:r>
              <a:rPr lang="en-US"/>
              <a:t>Block Quotes</a:t>
            </a:r>
          </a:p>
        </p:txBody>
      </p:sp>
      <p:sp>
        <p:nvSpPr>
          <p:cNvPr id="3" name="Slide Number Placeholder 2">
            <a:extLst>
              <a:ext uri="{FF2B5EF4-FFF2-40B4-BE49-F238E27FC236}">
                <a16:creationId xmlns:a16="http://schemas.microsoft.com/office/drawing/2014/main" id="{EE0DE6E6-671F-2934-D88D-9E80FB16A2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12</a:t>
            </a:fld>
            <a:endParaRPr lang="en"/>
          </a:p>
        </p:txBody>
      </p:sp>
      <p:sp>
        <p:nvSpPr>
          <p:cNvPr id="4" name="TextBox 3">
            <a:extLst>
              <a:ext uri="{FF2B5EF4-FFF2-40B4-BE49-F238E27FC236}">
                <a16:creationId xmlns:a16="http://schemas.microsoft.com/office/drawing/2014/main" id="{DA5B88F1-2759-5A7F-AC16-251B2E80569A}"/>
              </a:ext>
            </a:extLst>
          </p:cNvPr>
          <p:cNvSpPr txBox="1"/>
          <p:nvPr/>
        </p:nvSpPr>
        <p:spPr>
          <a:xfrm>
            <a:off x="1183821" y="1415142"/>
            <a:ext cx="48441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latin typeface="Nunito"/>
              </a:rPr>
              <a:t>Use for direct quotes 40 words or longer</a:t>
            </a:r>
          </a:p>
          <a:p>
            <a:endParaRPr lang="en-US">
              <a:solidFill>
                <a:schemeClr val="bg2"/>
              </a:solidFill>
              <a:latin typeface="Nunito"/>
            </a:endParaRPr>
          </a:p>
          <a:p>
            <a:endParaRPr lang="en-US">
              <a:solidFill>
                <a:schemeClr val="bg2"/>
              </a:solidFill>
              <a:latin typeface="Nunito"/>
            </a:endParaRPr>
          </a:p>
          <a:p>
            <a:endParaRPr lang="en-US">
              <a:solidFill>
                <a:schemeClr val="bg2"/>
              </a:solidFill>
              <a:latin typeface="Nunito"/>
            </a:endParaRPr>
          </a:p>
          <a:p>
            <a:endParaRPr lang="en-US">
              <a:solidFill>
                <a:schemeClr val="bg2"/>
              </a:solidFill>
              <a:latin typeface="Nunito"/>
            </a:endParaRPr>
          </a:p>
          <a:p>
            <a:endParaRPr lang="en-US">
              <a:solidFill>
                <a:schemeClr val="bg2"/>
              </a:solidFill>
              <a:latin typeface="Nunito"/>
            </a:endParaRPr>
          </a:p>
        </p:txBody>
      </p:sp>
      <p:pic>
        <p:nvPicPr>
          <p:cNvPr id="8" name="Picture 8">
            <a:extLst>
              <a:ext uri="{FF2B5EF4-FFF2-40B4-BE49-F238E27FC236}">
                <a16:creationId xmlns:a16="http://schemas.microsoft.com/office/drawing/2014/main" id="{9D677876-C6FC-4743-F715-EC219116F524}"/>
              </a:ext>
            </a:extLst>
          </p:cNvPr>
          <p:cNvPicPr>
            <a:picLocks noChangeAspect="1"/>
          </p:cNvPicPr>
          <p:nvPr/>
        </p:nvPicPr>
        <p:blipFill rotWithShape="1">
          <a:blip r:embed="rId3"/>
          <a:srcRect r="-171" b="42000"/>
          <a:stretch/>
        </p:blipFill>
        <p:spPr>
          <a:xfrm>
            <a:off x="1410100" y="1839496"/>
            <a:ext cx="4874667" cy="2410765"/>
          </a:xfrm>
          <a:prstGeom prst="rect">
            <a:avLst/>
          </a:prstGeom>
        </p:spPr>
      </p:pic>
    </p:spTree>
    <p:extLst>
      <p:ext uri="{BB962C8B-B14F-4D97-AF65-F5344CB8AC3E}">
        <p14:creationId xmlns:p14="http://schemas.microsoft.com/office/powerpoint/2010/main" val="329768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3" name="Google Shape;293;p22"/>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90" name="Google Shape;290;p22"/>
          <p:cNvSpPr txBox="1">
            <a:spLocks noGrp="1"/>
          </p:cNvSpPr>
          <p:nvPr>
            <p:ph type="title" idx="4294967295"/>
          </p:nvPr>
        </p:nvSpPr>
        <p:spPr>
          <a:xfrm>
            <a:off x="413677" y="200768"/>
            <a:ext cx="2244305" cy="989808"/>
          </a:xfrm>
          <a:prstGeom prst="rect">
            <a:avLst/>
          </a:prstGeom>
        </p:spPr>
        <p:txBody>
          <a:bodyPr spcFirstLastPara="1" wrap="square" lIns="0" tIns="0" rIns="0" bIns="0" anchor="t" anchorCtr="0">
            <a:noAutofit/>
          </a:bodyPr>
          <a:lstStyle/>
          <a:p>
            <a:r>
              <a:rPr lang="en" dirty="0"/>
              <a:t>Reference Page</a:t>
            </a:r>
            <a:br>
              <a:rPr lang="en" dirty="0"/>
            </a:br>
            <a:endParaRPr lang="en-US" dirty="0"/>
          </a:p>
        </p:txBody>
      </p:sp>
      <p:sp>
        <p:nvSpPr>
          <p:cNvPr id="5" name="TextBox 4">
            <a:extLst>
              <a:ext uri="{FF2B5EF4-FFF2-40B4-BE49-F238E27FC236}">
                <a16:creationId xmlns:a16="http://schemas.microsoft.com/office/drawing/2014/main" id="{7E5ADC51-EF86-58F8-8ED1-38ED8886C44F}"/>
              </a:ext>
            </a:extLst>
          </p:cNvPr>
          <p:cNvSpPr txBox="1"/>
          <p:nvPr/>
        </p:nvSpPr>
        <p:spPr>
          <a:xfrm>
            <a:off x="290352" y="857417"/>
            <a:ext cx="2244304" cy="4347344"/>
          </a:xfrm>
          <a:prstGeom prst="rect">
            <a:avLst/>
          </a:prstGeom>
          <a:noFill/>
        </p:spPr>
        <p:txBody>
          <a:bodyPr wrap="square" lIns="91440" tIns="45720" rIns="91440" bIns="45720" rtlCol="0" anchor="t">
            <a:spAutoFit/>
          </a:bodyPr>
          <a:lstStyle/>
          <a:p>
            <a:pPr marL="457200" indent="-355600">
              <a:lnSpc>
                <a:spcPct val="200000"/>
              </a:lnSpc>
              <a:buClr>
                <a:srgbClr val="7598FF"/>
              </a:buClr>
              <a:buSzPts val="2000"/>
              <a:buFont typeface="Nunito"/>
              <a:buChar char="➜"/>
              <a:defRPr/>
            </a:pPr>
            <a:r>
              <a:rPr lang="en-US" dirty="0">
                <a:solidFill>
                  <a:srgbClr val="C6C8D6"/>
                </a:solidFill>
                <a:latin typeface="Nunito"/>
              </a:rPr>
              <a:t>List references on a new page</a:t>
            </a:r>
            <a:endParaRPr lang="en-US" dirty="0"/>
          </a:p>
          <a:p>
            <a:pPr marL="457200" indent="-355600">
              <a:lnSpc>
                <a:spcPct val="200000"/>
              </a:lnSpc>
              <a:buClr>
                <a:srgbClr val="7598FF"/>
              </a:buClr>
              <a:buSzPts val="2000"/>
              <a:buFont typeface="Nunito"/>
              <a:buChar char="➜"/>
              <a:defRPr/>
            </a:pPr>
            <a:r>
              <a:rPr lang="en-US" dirty="0">
                <a:solidFill>
                  <a:srgbClr val="C6C8D6"/>
                </a:solidFill>
                <a:latin typeface="Nunito"/>
              </a:rPr>
              <a:t>"References" is centered and bolded</a:t>
            </a:r>
          </a:p>
          <a:p>
            <a:pPr marL="457200" indent="-355600">
              <a:lnSpc>
                <a:spcPct val="200000"/>
              </a:lnSpc>
              <a:buClr>
                <a:srgbClr val="7598FF"/>
              </a:buClr>
              <a:buSzPts val="2000"/>
              <a:buFont typeface="Nunito"/>
              <a:buChar char="➜"/>
              <a:defRPr/>
            </a:pPr>
            <a:r>
              <a:rPr lang="en-US" dirty="0">
                <a:solidFill>
                  <a:srgbClr val="C6C8D6"/>
                </a:solidFill>
                <a:latin typeface="Nunito"/>
              </a:rPr>
              <a:t>Double spaced</a:t>
            </a:r>
          </a:p>
          <a:p>
            <a:pPr marL="457200" indent="-355600">
              <a:lnSpc>
                <a:spcPct val="200000"/>
              </a:lnSpc>
              <a:buClr>
                <a:srgbClr val="7598FF"/>
              </a:buClr>
              <a:buSzPts val="2000"/>
              <a:buFont typeface="Nunito"/>
              <a:buChar char="➜"/>
              <a:defRPr/>
            </a:pPr>
            <a:r>
              <a:rPr lang="en-US" dirty="0">
                <a:solidFill>
                  <a:srgbClr val="C6C8D6"/>
                </a:solidFill>
                <a:latin typeface="Nunito"/>
              </a:rPr>
              <a:t>Alphabetized by last name of author</a:t>
            </a:r>
          </a:p>
          <a:p>
            <a:pPr marL="457200" indent="-355600">
              <a:lnSpc>
                <a:spcPct val="200000"/>
              </a:lnSpc>
              <a:buClr>
                <a:srgbClr val="7598FF"/>
              </a:buClr>
              <a:buSzPts val="2000"/>
              <a:buFont typeface="Nunito"/>
              <a:buChar char="➜"/>
              <a:defRPr/>
            </a:pPr>
            <a:r>
              <a:rPr lang="en-US" dirty="0">
                <a:solidFill>
                  <a:srgbClr val="C6C8D6"/>
                </a:solidFill>
                <a:latin typeface="Nunito"/>
              </a:rPr>
              <a:t>Hanging Indent</a:t>
            </a:r>
          </a:p>
          <a:p>
            <a:pPr marL="457200" indent="-355600">
              <a:lnSpc>
                <a:spcPct val="200000"/>
              </a:lnSpc>
              <a:buClr>
                <a:srgbClr val="7598FF"/>
              </a:buClr>
              <a:buSzPts val="2000"/>
              <a:buFont typeface="Nunito"/>
              <a:buChar char="➜"/>
              <a:defRPr/>
            </a:pPr>
            <a:endParaRPr lang="en-US" dirty="0">
              <a:solidFill>
                <a:srgbClr val="C6C8D6"/>
              </a:solidFill>
              <a:latin typeface="Nunito"/>
            </a:endParaRPr>
          </a:p>
        </p:txBody>
      </p:sp>
      <p:pic>
        <p:nvPicPr>
          <p:cNvPr id="4" name="Picture 5" descr="Table&#10;&#10;Description automatically generated">
            <a:extLst>
              <a:ext uri="{FF2B5EF4-FFF2-40B4-BE49-F238E27FC236}">
                <a16:creationId xmlns:a16="http://schemas.microsoft.com/office/drawing/2014/main" id="{DC8F41B5-481A-14E9-8D96-60C9C6DB809A}"/>
              </a:ext>
            </a:extLst>
          </p:cNvPr>
          <p:cNvPicPr>
            <a:picLocks noChangeAspect="1"/>
          </p:cNvPicPr>
          <p:nvPr/>
        </p:nvPicPr>
        <p:blipFill>
          <a:blip r:embed="rId3"/>
          <a:stretch>
            <a:fillRect/>
          </a:stretch>
        </p:blipFill>
        <p:spPr>
          <a:xfrm>
            <a:off x="2414856" y="639173"/>
            <a:ext cx="4443684" cy="374653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46C08E4-EC6E-2B5B-3468-6217B62AD2EE}"/>
                  </a:ext>
                </a:extLst>
              </p14:cNvPr>
              <p14:cNvContentPartPr/>
              <p14:nvPr/>
            </p14:nvContentPartPr>
            <p14:xfrm>
              <a:off x="1617085" y="1037494"/>
              <a:ext cx="2743200" cy="790575"/>
            </p14:xfrm>
          </p:contentPart>
        </mc:Choice>
        <mc:Fallback xmlns="">
          <p:pic>
            <p:nvPicPr>
              <p:cNvPr id="7" name="Ink 6">
                <a:extLst>
                  <a:ext uri="{FF2B5EF4-FFF2-40B4-BE49-F238E27FC236}">
                    <a16:creationId xmlns:a16="http://schemas.microsoft.com/office/drawing/2014/main" id="{146C08E4-EC6E-2B5B-3468-6217B62AD2EE}"/>
                  </a:ext>
                </a:extLst>
              </p:cNvPr>
              <p:cNvPicPr/>
              <p:nvPr/>
            </p:nvPicPr>
            <p:blipFill>
              <a:blip r:embed="rId5"/>
              <a:stretch>
                <a:fillRect/>
              </a:stretch>
            </p:blipFill>
            <p:spPr>
              <a:xfrm>
                <a:off x="1608078" y="1028465"/>
                <a:ext cx="2760854" cy="80827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2D89FFE-5583-8216-2A69-8C05D3A4AC5D}"/>
                  </a:ext>
                </a:extLst>
              </p14:cNvPr>
              <p14:cNvContentPartPr/>
              <p14:nvPr/>
            </p14:nvContentPartPr>
            <p14:xfrm>
              <a:off x="2162607" y="1724581"/>
              <a:ext cx="704850" cy="1819275"/>
            </p14:xfrm>
          </p:contentPart>
        </mc:Choice>
        <mc:Fallback xmlns="">
          <p:pic>
            <p:nvPicPr>
              <p:cNvPr id="8" name="Ink 7">
                <a:extLst>
                  <a:ext uri="{FF2B5EF4-FFF2-40B4-BE49-F238E27FC236}">
                    <a16:creationId xmlns:a16="http://schemas.microsoft.com/office/drawing/2014/main" id="{A2D89FFE-5583-8216-2A69-8C05D3A4AC5D}"/>
                  </a:ext>
                </a:extLst>
              </p:cNvPr>
              <p:cNvPicPr/>
              <p:nvPr/>
            </p:nvPicPr>
            <p:blipFill>
              <a:blip r:embed="rId7"/>
              <a:stretch>
                <a:fillRect/>
              </a:stretch>
            </p:blipFill>
            <p:spPr>
              <a:xfrm>
                <a:off x="2153667" y="1715592"/>
                <a:ext cx="722373" cy="183689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91FA15F-BD12-0BB5-DDE4-2C31CA1F1939}"/>
                  </a:ext>
                </a:extLst>
              </p14:cNvPr>
              <p14:cNvContentPartPr/>
              <p14:nvPr/>
            </p14:nvContentPartPr>
            <p14:xfrm>
              <a:off x="3929062" y="2415885"/>
              <a:ext cx="295275" cy="9525"/>
            </p14:xfrm>
          </p:contentPart>
        </mc:Choice>
        <mc:Fallback xmlns="">
          <p:pic>
            <p:nvPicPr>
              <p:cNvPr id="11" name="Ink 10">
                <a:extLst>
                  <a:ext uri="{FF2B5EF4-FFF2-40B4-BE49-F238E27FC236}">
                    <a16:creationId xmlns:a16="http://schemas.microsoft.com/office/drawing/2014/main" id="{191FA15F-BD12-0BB5-DDE4-2C31CA1F1939}"/>
                  </a:ext>
                </a:extLst>
              </p:cNvPr>
              <p:cNvPicPr/>
              <p:nvPr/>
            </p:nvPicPr>
            <p:blipFill>
              <a:blip r:embed="rId13"/>
              <a:stretch>
                <a:fillRect/>
              </a:stretch>
            </p:blipFill>
            <p:spPr>
              <a:xfrm>
                <a:off x="3920157" y="2177760"/>
                <a:ext cx="312728" cy="47625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BA77CFF-30F7-ADA1-495A-B6A927B9D599}"/>
                  </a:ext>
                </a:extLst>
              </p14:cNvPr>
              <p14:cNvContentPartPr/>
              <p14:nvPr/>
            </p14:nvContentPartPr>
            <p14:xfrm>
              <a:off x="4208317" y="2909062"/>
              <a:ext cx="333375" cy="9525"/>
            </p14:xfrm>
          </p:contentPart>
        </mc:Choice>
        <mc:Fallback xmlns="">
          <p:pic>
            <p:nvPicPr>
              <p:cNvPr id="12" name="Ink 11">
                <a:extLst>
                  <a:ext uri="{FF2B5EF4-FFF2-40B4-BE49-F238E27FC236}">
                    <a16:creationId xmlns:a16="http://schemas.microsoft.com/office/drawing/2014/main" id="{BBA77CFF-30F7-ADA1-495A-B6A927B9D599}"/>
                  </a:ext>
                </a:extLst>
              </p:cNvPr>
              <p:cNvPicPr/>
              <p:nvPr/>
            </p:nvPicPr>
            <p:blipFill>
              <a:blip r:embed="rId15"/>
              <a:stretch>
                <a:fillRect/>
              </a:stretch>
            </p:blipFill>
            <p:spPr>
              <a:xfrm>
                <a:off x="4199228" y="2902796"/>
                <a:ext cx="351189" cy="21807"/>
              </a:xfrm>
              <a:prstGeom prst="rect">
                <a:avLst/>
              </a:prstGeom>
            </p:spPr>
          </p:pic>
        </mc:Fallback>
      </mc:AlternateContent>
    </p:spTree>
    <p:extLst>
      <p:ext uri="{BB962C8B-B14F-4D97-AF65-F5344CB8AC3E}">
        <p14:creationId xmlns:p14="http://schemas.microsoft.com/office/powerpoint/2010/main" val="357732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34797-B1EA-AC79-4DF4-49AD1BE386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Picture 3" descr="Graphical user interface, application, Word&#10;&#10;Description automatically generated">
            <a:extLst>
              <a:ext uri="{FF2B5EF4-FFF2-40B4-BE49-F238E27FC236}">
                <a16:creationId xmlns:a16="http://schemas.microsoft.com/office/drawing/2014/main" id="{BA466265-86AC-6987-F260-D9DD9DABD36C}"/>
              </a:ext>
            </a:extLst>
          </p:cNvPr>
          <p:cNvPicPr>
            <a:picLocks noChangeAspect="1"/>
          </p:cNvPicPr>
          <p:nvPr/>
        </p:nvPicPr>
        <p:blipFill rotWithShape="1">
          <a:blip r:embed="rId2"/>
          <a:srcRect l="2942" t="5229" r="22720" b="26274"/>
          <a:stretch/>
        </p:blipFill>
        <p:spPr>
          <a:xfrm>
            <a:off x="135014" y="199526"/>
            <a:ext cx="8682675" cy="4500221"/>
          </a:xfrm>
          <a:prstGeom prst="rect">
            <a:avLst/>
          </a:prstGeom>
        </p:spPr>
      </p:pic>
      <p:sp>
        <p:nvSpPr>
          <p:cNvPr id="5" name="Oval 4">
            <a:extLst>
              <a:ext uri="{FF2B5EF4-FFF2-40B4-BE49-F238E27FC236}">
                <a16:creationId xmlns:a16="http://schemas.microsoft.com/office/drawing/2014/main" id="{415DDB41-D3DB-E5A3-8FE0-BBCE37872862}"/>
              </a:ext>
            </a:extLst>
          </p:cNvPr>
          <p:cNvSpPr/>
          <p:nvPr/>
        </p:nvSpPr>
        <p:spPr>
          <a:xfrm>
            <a:off x="477371" y="389965"/>
            <a:ext cx="356347" cy="275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F610DEC-D45D-F92B-718E-87F3AF5A2F3F}"/>
              </a:ext>
            </a:extLst>
          </p:cNvPr>
          <p:cNvSpPr/>
          <p:nvPr/>
        </p:nvSpPr>
        <p:spPr>
          <a:xfrm>
            <a:off x="4195482" y="959223"/>
            <a:ext cx="280869" cy="2577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2926FB-E47D-480E-1B76-EAFE086F5B7B}"/>
              </a:ext>
            </a:extLst>
          </p:cNvPr>
          <p:cNvSpPr txBox="1"/>
          <p:nvPr/>
        </p:nvSpPr>
        <p:spPr>
          <a:xfrm>
            <a:off x="477371" y="1559859"/>
            <a:ext cx="1264023" cy="1815882"/>
          </a:xfrm>
          <a:prstGeom prst="rect">
            <a:avLst/>
          </a:prstGeom>
          <a:noFill/>
        </p:spPr>
        <p:txBody>
          <a:bodyPr wrap="square" rtlCol="0">
            <a:spAutoFit/>
          </a:bodyPr>
          <a:lstStyle/>
          <a:p>
            <a:r>
              <a:rPr lang="en-US" dirty="0"/>
              <a:t>To make a hanging indent, highlight your source, go to the home tab and then click here. </a:t>
            </a:r>
          </a:p>
        </p:txBody>
      </p:sp>
      <p:cxnSp>
        <p:nvCxnSpPr>
          <p:cNvPr id="9" name="Straight Arrow Connector 8">
            <a:extLst>
              <a:ext uri="{FF2B5EF4-FFF2-40B4-BE49-F238E27FC236}">
                <a16:creationId xmlns:a16="http://schemas.microsoft.com/office/drawing/2014/main" id="{90CC903A-2C2E-5F9A-1192-173F4B9AE6C3}"/>
              </a:ext>
            </a:extLst>
          </p:cNvPr>
          <p:cNvCxnSpPr/>
          <p:nvPr/>
        </p:nvCxnSpPr>
        <p:spPr>
          <a:xfrm flipV="1">
            <a:off x="1741394" y="1277471"/>
            <a:ext cx="2454088" cy="1667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68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447D8F-8562-D803-F900-61B09501A0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4" name="Picture 3" descr="Graphical user interface, application, Word&#10;&#10;Description automatically generated">
            <a:extLst>
              <a:ext uri="{FF2B5EF4-FFF2-40B4-BE49-F238E27FC236}">
                <a16:creationId xmlns:a16="http://schemas.microsoft.com/office/drawing/2014/main" id="{661251C3-7929-13CF-FF04-CE81417D9C9C}"/>
              </a:ext>
            </a:extLst>
          </p:cNvPr>
          <p:cNvPicPr>
            <a:picLocks noChangeAspect="1"/>
          </p:cNvPicPr>
          <p:nvPr/>
        </p:nvPicPr>
        <p:blipFill rotWithShape="1">
          <a:blip r:embed="rId2"/>
          <a:srcRect l="2867" t="6275" r="15956" b="14378"/>
          <a:stretch/>
        </p:blipFill>
        <p:spPr>
          <a:xfrm>
            <a:off x="38140" y="199526"/>
            <a:ext cx="8823472" cy="4851311"/>
          </a:xfrm>
          <a:prstGeom prst="rect">
            <a:avLst/>
          </a:prstGeom>
        </p:spPr>
      </p:pic>
      <p:sp>
        <p:nvSpPr>
          <p:cNvPr id="5" name="Oval 4">
            <a:extLst>
              <a:ext uri="{FF2B5EF4-FFF2-40B4-BE49-F238E27FC236}">
                <a16:creationId xmlns:a16="http://schemas.microsoft.com/office/drawing/2014/main" id="{16F1F6B1-8D39-4078-FCEA-C870585218EB}"/>
              </a:ext>
            </a:extLst>
          </p:cNvPr>
          <p:cNvSpPr/>
          <p:nvPr/>
        </p:nvSpPr>
        <p:spPr>
          <a:xfrm>
            <a:off x="4155141" y="1936376"/>
            <a:ext cx="1129553" cy="7664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81BFC9-0F76-4F1A-984D-272B19697D2F}"/>
              </a:ext>
            </a:extLst>
          </p:cNvPr>
          <p:cNvSpPr txBox="1"/>
          <p:nvPr/>
        </p:nvSpPr>
        <p:spPr>
          <a:xfrm>
            <a:off x="201707" y="2548970"/>
            <a:ext cx="1768287" cy="954107"/>
          </a:xfrm>
          <a:prstGeom prst="rect">
            <a:avLst/>
          </a:prstGeom>
          <a:noFill/>
        </p:spPr>
        <p:txBody>
          <a:bodyPr wrap="square" rtlCol="0">
            <a:spAutoFit/>
          </a:bodyPr>
          <a:lstStyle/>
          <a:p>
            <a:r>
              <a:rPr lang="en-US" dirty="0"/>
              <a:t>Next, go to “special” and click on “hanging.” Make sure to hit ok. </a:t>
            </a:r>
          </a:p>
        </p:txBody>
      </p:sp>
      <p:cxnSp>
        <p:nvCxnSpPr>
          <p:cNvPr id="8" name="Straight Arrow Connector 7">
            <a:extLst>
              <a:ext uri="{FF2B5EF4-FFF2-40B4-BE49-F238E27FC236}">
                <a16:creationId xmlns:a16="http://schemas.microsoft.com/office/drawing/2014/main" id="{E59EFDAE-4D94-F5BD-1E96-011EC37CB61D}"/>
              </a:ext>
            </a:extLst>
          </p:cNvPr>
          <p:cNvCxnSpPr/>
          <p:nvPr/>
        </p:nvCxnSpPr>
        <p:spPr>
          <a:xfrm flipV="1">
            <a:off x="1963271" y="2440641"/>
            <a:ext cx="2100398" cy="131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FBCF842-E703-8884-6F1A-E37A760637F3}"/>
              </a:ext>
            </a:extLst>
          </p:cNvPr>
          <p:cNvCxnSpPr>
            <a:stCxn id="6" idx="2"/>
          </p:cNvCxnSpPr>
          <p:nvPr/>
        </p:nvCxnSpPr>
        <p:spPr>
          <a:xfrm>
            <a:off x="1085851" y="3503077"/>
            <a:ext cx="3539937" cy="423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26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72B167-889F-24E8-A4C3-A004BC53944B}"/>
              </a:ext>
            </a:extLst>
          </p:cNvPr>
          <p:cNvSpPr>
            <a:spLocks noGrp="1"/>
          </p:cNvSpPr>
          <p:nvPr>
            <p:ph type="title"/>
          </p:nvPr>
        </p:nvSpPr>
        <p:spPr/>
        <p:txBody>
          <a:bodyPr/>
          <a:lstStyle/>
          <a:p>
            <a:r>
              <a:rPr lang="en-US"/>
              <a:t>References Basics</a:t>
            </a:r>
          </a:p>
        </p:txBody>
      </p:sp>
      <p:sp>
        <p:nvSpPr>
          <p:cNvPr id="3" name="Slide Number Placeholder 2">
            <a:extLst>
              <a:ext uri="{FF2B5EF4-FFF2-40B4-BE49-F238E27FC236}">
                <a16:creationId xmlns:a16="http://schemas.microsoft.com/office/drawing/2014/main" id="{296BB0D1-550C-4133-3DB7-452CE2778C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16</a:t>
            </a:fld>
            <a:endParaRPr lang="en"/>
          </a:p>
        </p:txBody>
      </p:sp>
      <p:sp>
        <p:nvSpPr>
          <p:cNvPr id="5" name="TextBox 4">
            <a:extLst>
              <a:ext uri="{FF2B5EF4-FFF2-40B4-BE49-F238E27FC236}">
                <a16:creationId xmlns:a16="http://schemas.microsoft.com/office/drawing/2014/main" id="{456DCCC2-7786-D050-74BC-583EBEAB1189}"/>
              </a:ext>
            </a:extLst>
          </p:cNvPr>
          <p:cNvSpPr txBox="1"/>
          <p:nvPr/>
        </p:nvSpPr>
        <p:spPr>
          <a:xfrm>
            <a:off x="625928" y="1469571"/>
            <a:ext cx="555171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C6C8D6"/>
                </a:solidFill>
                <a:latin typeface="Nunito"/>
              </a:rPr>
              <a:t>Put the last name of the author first, then followed by their initials. </a:t>
            </a:r>
            <a:endParaRPr lang="en-US" sz="1800" dirty="0"/>
          </a:p>
          <a:p>
            <a:endParaRPr lang="en-US" sz="1800" dirty="0">
              <a:solidFill>
                <a:srgbClr val="C6C8D6"/>
              </a:solidFill>
              <a:latin typeface="Nunito"/>
            </a:endParaRPr>
          </a:p>
          <a:p>
            <a:r>
              <a:rPr lang="en-US" sz="1800" dirty="0">
                <a:solidFill>
                  <a:srgbClr val="C6C8D6"/>
                </a:solidFill>
                <a:latin typeface="Nunito"/>
              </a:rPr>
              <a:t>Ex: Smith, J.Q</a:t>
            </a:r>
          </a:p>
          <a:p>
            <a:endParaRPr lang="en-US" sz="1800" dirty="0">
              <a:solidFill>
                <a:srgbClr val="C6C8D6"/>
              </a:solidFill>
              <a:latin typeface="Nunito"/>
            </a:endParaRPr>
          </a:p>
          <a:p>
            <a:r>
              <a:rPr lang="en-US" sz="1800" dirty="0">
                <a:solidFill>
                  <a:srgbClr val="C6C8D6"/>
                </a:solidFill>
                <a:latin typeface="Nunito"/>
              </a:rPr>
              <a:t>Capitalize only the first letter of the first word of a title and subtitle</a:t>
            </a:r>
          </a:p>
          <a:p>
            <a:endParaRPr lang="en-US" sz="1800" dirty="0">
              <a:solidFill>
                <a:srgbClr val="C6C8D6"/>
              </a:solidFill>
              <a:latin typeface="Nunito"/>
            </a:endParaRPr>
          </a:p>
          <a:p>
            <a:r>
              <a:rPr lang="en-US" sz="1800" dirty="0">
                <a:solidFill>
                  <a:srgbClr val="C6C8D6"/>
                </a:solidFill>
                <a:latin typeface="Nunito"/>
              </a:rPr>
              <a:t>Ex: Ugly love: A novel</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3787DAB0-D6FD-D31B-638F-8B082E2745EA}"/>
                  </a:ext>
                </a:extLst>
              </p14:cNvPr>
              <p14:cNvContentPartPr/>
              <p14:nvPr/>
            </p14:nvContentPartPr>
            <p14:xfrm>
              <a:off x="666749" y="1646463"/>
              <a:ext cx="9525" cy="9525"/>
            </p14:xfrm>
          </p:contentPart>
        </mc:Choice>
        <mc:Fallback xmlns="">
          <p:pic>
            <p:nvPicPr>
              <p:cNvPr id="8" name="Ink 7">
                <a:extLst>
                  <a:ext uri="{FF2B5EF4-FFF2-40B4-BE49-F238E27FC236}">
                    <a16:creationId xmlns:a16="http://schemas.microsoft.com/office/drawing/2014/main" id="{3787DAB0-D6FD-D31B-638F-8B082E2745EA}"/>
                  </a:ext>
                </a:extLst>
              </p:cNvPr>
              <p:cNvPicPr/>
              <p:nvPr/>
            </p:nvPicPr>
            <p:blipFill>
              <a:blip r:embed="rId4"/>
              <a:stretch>
                <a:fillRect/>
              </a:stretch>
            </p:blipFill>
            <p:spPr>
              <a:xfrm>
                <a:off x="428624" y="1408338"/>
                <a:ext cx="476250" cy="4762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A8E4285-21B1-A30E-4BFF-4C93A883F2D7}"/>
                  </a:ext>
                </a:extLst>
              </p14:cNvPr>
              <p14:cNvContentPartPr/>
              <p14:nvPr/>
            </p14:nvContentPartPr>
            <p14:xfrm>
              <a:off x="802820" y="1578428"/>
              <a:ext cx="9525" cy="9525"/>
            </p14:xfrm>
          </p:contentPart>
        </mc:Choice>
        <mc:Fallback xmlns="">
          <p:pic>
            <p:nvPicPr>
              <p:cNvPr id="9" name="Ink 8">
                <a:extLst>
                  <a:ext uri="{FF2B5EF4-FFF2-40B4-BE49-F238E27FC236}">
                    <a16:creationId xmlns:a16="http://schemas.microsoft.com/office/drawing/2014/main" id="{BA8E4285-21B1-A30E-4BFF-4C93A883F2D7}"/>
                  </a:ext>
                </a:extLst>
              </p:cNvPr>
              <p:cNvPicPr/>
              <p:nvPr/>
            </p:nvPicPr>
            <p:blipFill>
              <a:blip r:embed="rId4"/>
              <a:stretch>
                <a:fillRect/>
              </a:stretch>
            </p:blipFill>
            <p:spPr>
              <a:xfrm>
                <a:off x="564695" y="1340303"/>
                <a:ext cx="476250" cy="4762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CB6F244-45F2-ED73-4AD3-CD8F7E2FED02}"/>
                  </a:ext>
                </a:extLst>
              </p14:cNvPr>
              <p14:cNvContentPartPr/>
              <p14:nvPr/>
            </p14:nvContentPartPr>
            <p14:xfrm>
              <a:off x="734785" y="1578428"/>
              <a:ext cx="9525" cy="9525"/>
            </p14:xfrm>
          </p:contentPart>
        </mc:Choice>
        <mc:Fallback xmlns="">
          <p:pic>
            <p:nvPicPr>
              <p:cNvPr id="10" name="Ink 9">
                <a:extLst>
                  <a:ext uri="{FF2B5EF4-FFF2-40B4-BE49-F238E27FC236}">
                    <a16:creationId xmlns:a16="http://schemas.microsoft.com/office/drawing/2014/main" id="{CCB6F244-45F2-ED73-4AD3-CD8F7E2FED02}"/>
                  </a:ext>
                </a:extLst>
              </p:cNvPr>
              <p:cNvPicPr/>
              <p:nvPr/>
            </p:nvPicPr>
            <p:blipFill>
              <a:blip r:embed="rId4"/>
              <a:stretch>
                <a:fillRect/>
              </a:stretch>
            </p:blipFill>
            <p:spPr>
              <a:xfrm>
                <a:off x="496660" y="1340303"/>
                <a:ext cx="476250" cy="4762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1741C1F-6A43-36E8-CC4C-6475BB2BCAF8}"/>
                  </a:ext>
                </a:extLst>
              </p14:cNvPr>
              <p14:cNvContentPartPr/>
              <p14:nvPr/>
            </p14:nvContentPartPr>
            <p14:xfrm>
              <a:off x="734785" y="1578428"/>
              <a:ext cx="9525" cy="9525"/>
            </p14:xfrm>
          </p:contentPart>
        </mc:Choice>
        <mc:Fallback xmlns="">
          <p:pic>
            <p:nvPicPr>
              <p:cNvPr id="11" name="Ink 10">
                <a:extLst>
                  <a:ext uri="{FF2B5EF4-FFF2-40B4-BE49-F238E27FC236}">
                    <a16:creationId xmlns:a16="http://schemas.microsoft.com/office/drawing/2014/main" id="{01741C1F-6A43-36E8-CC4C-6475BB2BCAF8}"/>
                  </a:ext>
                </a:extLst>
              </p:cNvPr>
              <p:cNvPicPr/>
              <p:nvPr/>
            </p:nvPicPr>
            <p:blipFill>
              <a:blip r:embed="rId4"/>
              <a:stretch>
                <a:fillRect/>
              </a:stretch>
            </p:blipFill>
            <p:spPr>
              <a:xfrm>
                <a:off x="496660" y="1340303"/>
                <a:ext cx="476250" cy="476250"/>
              </a:xfrm>
              <a:prstGeom prst="rect">
                <a:avLst/>
              </a:prstGeom>
            </p:spPr>
          </p:pic>
        </mc:Fallback>
      </mc:AlternateContent>
    </p:spTree>
    <p:extLst>
      <p:ext uri="{BB962C8B-B14F-4D97-AF65-F5344CB8AC3E}">
        <p14:creationId xmlns:p14="http://schemas.microsoft.com/office/powerpoint/2010/main" val="2535663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1553C-95EA-C666-56CE-07DB4D169399}"/>
              </a:ext>
            </a:extLst>
          </p:cNvPr>
          <p:cNvSpPr>
            <a:spLocks noGrp="1"/>
          </p:cNvSpPr>
          <p:nvPr>
            <p:ph type="title"/>
          </p:nvPr>
        </p:nvSpPr>
        <p:spPr/>
        <p:txBody>
          <a:bodyPr/>
          <a:lstStyle/>
          <a:p>
            <a:r>
              <a:rPr lang="en-US"/>
              <a:t>Referencing Authors</a:t>
            </a:r>
          </a:p>
        </p:txBody>
      </p:sp>
      <p:sp>
        <p:nvSpPr>
          <p:cNvPr id="4" name="Text Placeholder 3">
            <a:extLst>
              <a:ext uri="{FF2B5EF4-FFF2-40B4-BE49-F238E27FC236}">
                <a16:creationId xmlns:a16="http://schemas.microsoft.com/office/drawing/2014/main" id="{55B45154-080D-94FF-AA86-6DFDADAE2685}"/>
              </a:ext>
            </a:extLst>
          </p:cNvPr>
          <p:cNvSpPr>
            <a:spLocks noGrp="1"/>
          </p:cNvSpPr>
          <p:nvPr>
            <p:ph type="body" idx="1"/>
          </p:nvPr>
        </p:nvSpPr>
        <p:spPr/>
        <p:txBody>
          <a:bodyPr/>
          <a:lstStyle/>
          <a:p>
            <a:pPr marL="114300" indent="0">
              <a:buNone/>
            </a:pPr>
            <a:r>
              <a:rPr lang="en-US"/>
              <a:t>1 Author</a:t>
            </a:r>
          </a:p>
          <a:p>
            <a:pPr marL="114300" indent="0">
              <a:lnSpc>
                <a:spcPct val="114999"/>
              </a:lnSpc>
              <a:buNone/>
            </a:pPr>
            <a:endParaRPr lang="en-US"/>
          </a:p>
          <a:p>
            <a:pPr marL="114300" indent="0">
              <a:lnSpc>
                <a:spcPct val="114999"/>
              </a:lnSpc>
              <a:buNone/>
            </a:pPr>
            <a:r>
              <a:rPr lang="en-US"/>
              <a:t>(Ahmed, 2012)</a:t>
            </a:r>
          </a:p>
          <a:p>
            <a:pPr marL="114300" indent="0">
              <a:lnSpc>
                <a:spcPct val="114999"/>
              </a:lnSpc>
              <a:buNone/>
            </a:pPr>
            <a:endParaRPr lang="en-US"/>
          </a:p>
          <a:p>
            <a:pPr marL="114300" indent="0">
              <a:lnSpc>
                <a:spcPct val="114999"/>
              </a:lnSpc>
              <a:buNone/>
            </a:pPr>
            <a:r>
              <a:rPr lang="en-US"/>
              <a:t>Ahmed, S. (2012). </a:t>
            </a:r>
            <a:r>
              <a:rPr lang="en-US" i="1"/>
              <a:t>On being included: Racism and diversity in institutional life</a:t>
            </a:r>
            <a:r>
              <a:rPr lang="en-US"/>
              <a:t>. Duke University Press. </a:t>
            </a:r>
          </a:p>
        </p:txBody>
      </p:sp>
      <p:sp>
        <p:nvSpPr>
          <p:cNvPr id="6" name="Text Placeholder 5">
            <a:extLst>
              <a:ext uri="{FF2B5EF4-FFF2-40B4-BE49-F238E27FC236}">
                <a16:creationId xmlns:a16="http://schemas.microsoft.com/office/drawing/2014/main" id="{850D8F1C-9084-8708-4987-FB7ED6F3187E}"/>
              </a:ext>
            </a:extLst>
          </p:cNvPr>
          <p:cNvSpPr>
            <a:spLocks noGrp="1"/>
          </p:cNvSpPr>
          <p:nvPr>
            <p:ph type="body" idx="3"/>
          </p:nvPr>
        </p:nvSpPr>
        <p:spPr/>
        <p:txBody>
          <a:bodyPr/>
          <a:lstStyle/>
          <a:p>
            <a:pPr marL="114300" indent="0">
              <a:buNone/>
            </a:pPr>
            <a:r>
              <a:rPr lang="en-US"/>
              <a:t>3+  Authors</a:t>
            </a:r>
          </a:p>
          <a:p>
            <a:pPr marL="114300" indent="0">
              <a:lnSpc>
                <a:spcPct val="114999"/>
              </a:lnSpc>
              <a:buNone/>
            </a:pPr>
            <a:endParaRPr lang="en-US"/>
          </a:p>
          <a:p>
            <a:pPr marL="114300" indent="0">
              <a:lnSpc>
                <a:spcPct val="114999"/>
              </a:lnSpc>
              <a:buNone/>
            </a:pPr>
            <a:r>
              <a:rPr lang="en-US"/>
              <a:t>(Nguyen et al., 2019)</a:t>
            </a:r>
          </a:p>
          <a:p>
            <a:pPr marL="114300" indent="0">
              <a:lnSpc>
                <a:spcPct val="114999"/>
              </a:lnSpc>
              <a:buNone/>
            </a:pPr>
            <a:endParaRPr lang="en-US"/>
          </a:p>
          <a:p>
            <a:pPr marL="114300" indent="0">
              <a:lnSpc>
                <a:spcPct val="114999"/>
              </a:lnSpc>
              <a:buNone/>
            </a:pPr>
            <a:r>
              <a:rPr lang="en-US"/>
              <a:t>Nguyen, T., Carnevale, J. J., Scholer, A. A., ...</a:t>
            </a:r>
          </a:p>
        </p:txBody>
      </p:sp>
      <p:sp>
        <p:nvSpPr>
          <p:cNvPr id="5" name="Text Placeholder 4">
            <a:extLst>
              <a:ext uri="{FF2B5EF4-FFF2-40B4-BE49-F238E27FC236}">
                <a16:creationId xmlns:a16="http://schemas.microsoft.com/office/drawing/2014/main" id="{BB2B0165-59B4-3BFE-2E4A-3103B84AEBDF}"/>
              </a:ext>
            </a:extLst>
          </p:cNvPr>
          <p:cNvSpPr>
            <a:spLocks noGrp="1"/>
          </p:cNvSpPr>
          <p:nvPr>
            <p:ph type="body" idx="2"/>
          </p:nvPr>
        </p:nvSpPr>
        <p:spPr/>
        <p:txBody>
          <a:bodyPr/>
          <a:lstStyle/>
          <a:p>
            <a:pPr marL="114300" indent="0">
              <a:buNone/>
            </a:pPr>
            <a:r>
              <a:rPr lang="en-US" dirty="0"/>
              <a:t>2 Authors</a:t>
            </a:r>
          </a:p>
          <a:p>
            <a:pPr marL="114300" indent="0">
              <a:lnSpc>
                <a:spcPct val="114999"/>
              </a:lnSpc>
              <a:buNone/>
            </a:pPr>
            <a:endParaRPr lang="en-US" dirty="0"/>
          </a:p>
          <a:p>
            <a:pPr marL="114300" indent="0">
              <a:lnSpc>
                <a:spcPct val="114999"/>
              </a:lnSpc>
              <a:buNone/>
            </a:pPr>
            <a:r>
              <a:rPr lang="en-US" dirty="0"/>
              <a:t>(Soto &amp; John, 2017)</a:t>
            </a:r>
          </a:p>
          <a:p>
            <a:pPr marL="114300" indent="0">
              <a:lnSpc>
                <a:spcPct val="114999"/>
              </a:lnSpc>
              <a:buNone/>
            </a:pPr>
            <a:endParaRPr lang="en-US" dirty="0"/>
          </a:p>
          <a:p>
            <a:pPr marL="114300" indent="0">
              <a:lnSpc>
                <a:spcPct val="114999"/>
              </a:lnSpc>
              <a:buNone/>
            </a:pPr>
            <a:r>
              <a:rPr lang="en-US" dirty="0"/>
              <a:t>Soto, C. J., &amp; John O.P. (2017)….</a:t>
            </a:r>
          </a:p>
          <a:p>
            <a:pPr marL="114300" indent="0">
              <a:lnSpc>
                <a:spcPct val="114999"/>
              </a:lnSpc>
              <a:buNone/>
            </a:pPr>
            <a:endParaRPr lang="en-US" dirty="0"/>
          </a:p>
          <a:p>
            <a:pPr marL="114300" indent="0">
              <a:lnSpc>
                <a:spcPct val="114999"/>
              </a:lnSpc>
              <a:buNone/>
            </a:pPr>
            <a:endParaRPr lang="en-US" dirty="0"/>
          </a:p>
        </p:txBody>
      </p:sp>
      <p:sp>
        <p:nvSpPr>
          <p:cNvPr id="3" name="Slide Number Placeholder 2">
            <a:extLst>
              <a:ext uri="{FF2B5EF4-FFF2-40B4-BE49-F238E27FC236}">
                <a16:creationId xmlns:a16="http://schemas.microsoft.com/office/drawing/2014/main" id="{1FE9930E-190A-135B-647A-A3822550F5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17</a:t>
            </a:fld>
            <a:endParaRPr lang="en"/>
          </a:p>
        </p:txBody>
      </p:sp>
    </p:spTree>
    <p:extLst>
      <p:ext uri="{BB962C8B-B14F-4D97-AF65-F5344CB8AC3E}">
        <p14:creationId xmlns:p14="http://schemas.microsoft.com/office/powerpoint/2010/main" val="61865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9792-3663-6F50-E8B2-DAE83CC45027}"/>
              </a:ext>
            </a:extLst>
          </p:cNvPr>
          <p:cNvSpPr>
            <a:spLocks noGrp="1"/>
          </p:cNvSpPr>
          <p:nvPr>
            <p:ph type="title"/>
          </p:nvPr>
        </p:nvSpPr>
        <p:spPr/>
        <p:txBody>
          <a:bodyPr/>
          <a:lstStyle/>
          <a:p>
            <a:r>
              <a:rPr lang="en-US"/>
              <a:t>Referencing Authors cont.</a:t>
            </a:r>
          </a:p>
        </p:txBody>
      </p:sp>
      <p:sp>
        <p:nvSpPr>
          <p:cNvPr id="3" name="Text Placeholder 2">
            <a:extLst>
              <a:ext uri="{FF2B5EF4-FFF2-40B4-BE49-F238E27FC236}">
                <a16:creationId xmlns:a16="http://schemas.microsoft.com/office/drawing/2014/main" id="{54028582-3C9A-F387-EAEC-700E7A15D688}"/>
              </a:ext>
            </a:extLst>
          </p:cNvPr>
          <p:cNvSpPr>
            <a:spLocks noGrp="1"/>
          </p:cNvSpPr>
          <p:nvPr>
            <p:ph type="body" idx="1"/>
          </p:nvPr>
        </p:nvSpPr>
        <p:spPr/>
        <p:txBody>
          <a:bodyPr/>
          <a:lstStyle/>
          <a:p>
            <a:pPr marL="114300" indent="0">
              <a:buNone/>
            </a:pPr>
            <a:r>
              <a:rPr lang="en-US"/>
              <a:t>Unknown Author </a:t>
            </a:r>
          </a:p>
          <a:p>
            <a:pPr marL="114300" indent="0">
              <a:lnSpc>
                <a:spcPct val="114999"/>
              </a:lnSpc>
              <a:buNone/>
            </a:pPr>
            <a:endParaRPr lang="en-US"/>
          </a:p>
          <a:p>
            <a:pPr marL="114300" indent="0">
              <a:lnSpc>
                <a:spcPct val="114999"/>
              </a:lnSpc>
              <a:buNone/>
            </a:pPr>
            <a:r>
              <a:rPr lang="en-US"/>
              <a:t>(</a:t>
            </a:r>
            <a:r>
              <a:rPr lang="en-US" i="1"/>
              <a:t>Merriam-Webster's, 2003)</a:t>
            </a:r>
          </a:p>
          <a:p>
            <a:pPr marL="114300" indent="0">
              <a:lnSpc>
                <a:spcPct val="114999"/>
              </a:lnSpc>
              <a:buNone/>
            </a:pPr>
            <a:endParaRPr lang="en-US" i="1"/>
          </a:p>
          <a:p>
            <a:pPr marL="114300" indent="0">
              <a:lnSpc>
                <a:spcPct val="114999"/>
              </a:lnSpc>
              <a:buNone/>
            </a:pPr>
            <a:r>
              <a:rPr lang="en-US" i="1"/>
              <a:t>Merriam-Webster's collegiate dictionary </a:t>
            </a:r>
            <a:r>
              <a:rPr lang="en-US"/>
              <a:t>(11th ed.). (2003)...</a:t>
            </a:r>
          </a:p>
          <a:p>
            <a:pPr marL="114300" indent="0">
              <a:lnSpc>
                <a:spcPct val="114999"/>
              </a:lnSpc>
              <a:buNone/>
            </a:pPr>
            <a:endParaRPr lang="en-US" i="1"/>
          </a:p>
        </p:txBody>
      </p:sp>
      <p:sp>
        <p:nvSpPr>
          <p:cNvPr id="4" name="Text Placeholder 3">
            <a:extLst>
              <a:ext uri="{FF2B5EF4-FFF2-40B4-BE49-F238E27FC236}">
                <a16:creationId xmlns:a16="http://schemas.microsoft.com/office/drawing/2014/main" id="{C23AC070-F4EF-CA07-1086-89E3A46229A1}"/>
              </a:ext>
            </a:extLst>
          </p:cNvPr>
          <p:cNvSpPr>
            <a:spLocks noGrp="1"/>
          </p:cNvSpPr>
          <p:nvPr>
            <p:ph type="body" idx="2"/>
          </p:nvPr>
        </p:nvSpPr>
        <p:spPr/>
        <p:txBody>
          <a:bodyPr/>
          <a:lstStyle/>
          <a:p>
            <a:pPr marL="114300" indent="0">
              <a:lnSpc>
                <a:spcPct val="114999"/>
              </a:lnSpc>
              <a:buNone/>
            </a:pPr>
            <a:r>
              <a:rPr lang="en-US"/>
              <a:t>Multiple Works by Same Author</a:t>
            </a:r>
          </a:p>
          <a:p>
            <a:pPr marL="114300" indent="0">
              <a:lnSpc>
                <a:spcPct val="114999"/>
              </a:lnSpc>
              <a:buNone/>
            </a:pPr>
            <a:endParaRPr lang="en-US"/>
          </a:p>
          <a:p>
            <a:pPr marL="114300" indent="0">
              <a:lnSpc>
                <a:spcPct val="114999"/>
              </a:lnSpc>
              <a:buNone/>
            </a:pPr>
            <a:r>
              <a:rPr lang="en-US"/>
              <a:t>(Urcuioli, 2011)</a:t>
            </a:r>
          </a:p>
          <a:p>
            <a:pPr marL="114300" indent="0">
              <a:lnSpc>
                <a:spcPct val="114999"/>
              </a:lnSpc>
              <a:buNone/>
            </a:pPr>
            <a:r>
              <a:rPr lang="en-US"/>
              <a:t>(Urcuioli, 2015)</a:t>
            </a:r>
          </a:p>
          <a:p>
            <a:pPr marL="114300" indent="0">
              <a:lnSpc>
                <a:spcPct val="114999"/>
              </a:lnSpc>
              <a:buNone/>
            </a:pPr>
            <a:endParaRPr lang="en-US"/>
          </a:p>
          <a:p>
            <a:pPr marL="114300" indent="0">
              <a:lnSpc>
                <a:spcPct val="114999"/>
              </a:lnSpc>
              <a:buNone/>
            </a:pPr>
            <a:r>
              <a:rPr lang="en-US"/>
              <a:t>Urcuioli, P. J. (2011). ...</a:t>
            </a:r>
          </a:p>
          <a:p>
            <a:pPr marL="114300" indent="0">
              <a:lnSpc>
                <a:spcPct val="114999"/>
              </a:lnSpc>
              <a:buNone/>
            </a:pPr>
            <a:r>
              <a:rPr lang="en-US"/>
              <a:t>Urcuioli, P. J. (2015). ..</a:t>
            </a:r>
          </a:p>
          <a:p>
            <a:pPr marL="114300" indent="0">
              <a:lnSpc>
                <a:spcPct val="114999"/>
              </a:lnSpc>
              <a:buNone/>
            </a:pPr>
            <a:endParaRPr lang="en-US"/>
          </a:p>
          <a:p>
            <a:pPr marL="114300" indent="0">
              <a:lnSpc>
                <a:spcPct val="114999"/>
              </a:lnSpc>
              <a:buNone/>
            </a:pPr>
            <a:endParaRPr lang="en-US"/>
          </a:p>
          <a:p>
            <a:pPr marL="114300" indent="0">
              <a:lnSpc>
                <a:spcPct val="114999"/>
              </a:lnSpc>
              <a:buNone/>
            </a:pPr>
            <a:endParaRPr lang="en-US"/>
          </a:p>
          <a:p>
            <a:pPr marL="114300" indent="0">
              <a:lnSpc>
                <a:spcPct val="114999"/>
              </a:lnSpc>
              <a:buNone/>
            </a:pPr>
            <a:endParaRPr lang="en-US"/>
          </a:p>
          <a:p>
            <a:pPr marL="114300" indent="0">
              <a:lnSpc>
                <a:spcPct val="114999"/>
              </a:lnSpc>
              <a:buNone/>
            </a:pPr>
            <a:endParaRPr lang="en-US"/>
          </a:p>
          <a:p>
            <a:pPr marL="114300" indent="0">
              <a:lnSpc>
                <a:spcPct val="114999"/>
              </a:lnSpc>
              <a:buNone/>
            </a:pPr>
            <a:endParaRPr lang="en-US"/>
          </a:p>
        </p:txBody>
      </p:sp>
      <p:sp>
        <p:nvSpPr>
          <p:cNvPr id="5" name="Slide Number Placeholder 4">
            <a:extLst>
              <a:ext uri="{FF2B5EF4-FFF2-40B4-BE49-F238E27FC236}">
                <a16:creationId xmlns:a16="http://schemas.microsoft.com/office/drawing/2014/main" id="{39B57B9A-4D9B-ED2F-B2E1-6CC9CDA0C1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18</a:t>
            </a:fld>
            <a:endParaRPr lang="en"/>
          </a:p>
        </p:txBody>
      </p:sp>
      <p:sp>
        <p:nvSpPr>
          <p:cNvPr id="6" name="Text Placeholder 5">
            <a:extLst>
              <a:ext uri="{FF2B5EF4-FFF2-40B4-BE49-F238E27FC236}">
                <a16:creationId xmlns:a16="http://schemas.microsoft.com/office/drawing/2014/main" id="{0B6672DD-C6C3-D178-C918-914EBB01AC56}"/>
              </a:ext>
            </a:extLst>
          </p:cNvPr>
          <p:cNvSpPr>
            <a:spLocks noGrp="1"/>
          </p:cNvSpPr>
          <p:nvPr>
            <p:ph type="body" idx="3"/>
          </p:nvPr>
        </p:nvSpPr>
        <p:spPr>
          <a:xfrm>
            <a:off x="4794026" y="1196119"/>
            <a:ext cx="1921200" cy="3469245"/>
          </a:xfrm>
        </p:spPr>
        <p:txBody>
          <a:bodyPr/>
          <a:lstStyle/>
          <a:p>
            <a:pPr marL="114300" indent="0">
              <a:buNone/>
            </a:pPr>
            <a:r>
              <a:rPr lang="en-US"/>
              <a:t>Group Author</a:t>
            </a:r>
          </a:p>
          <a:p>
            <a:pPr marL="114300" indent="0">
              <a:lnSpc>
                <a:spcPct val="114999"/>
              </a:lnSpc>
              <a:buNone/>
            </a:pPr>
            <a:r>
              <a:rPr lang="en-US" sz="1600"/>
              <a:t>(Bureau of International Organizational Affairs [BIOA], 2018)</a:t>
            </a:r>
          </a:p>
          <a:p>
            <a:pPr marL="114300" indent="0">
              <a:lnSpc>
                <a:spcPct val="114999"/>
              </a:lnSpc>
              <a:buNone/>
            </a:pPr>
            <a:endParaRPr lang="en-US" sz="1600"/>
          </a:p>
          <a:p>
            <a:pPr marL="114300" indent="0">
              <a:lnSpc>
                <a:spcPct val="114999"/>
              </a:lnSpc>
              <a:buNone/>
            </a:pPr>
            <a:r>
              <a:rPr lang="en-US" sz="1600"/>
              <a:t>(BIOA, 2018)</a:t>
            </a:r>
          </a:p>
          <a:p>
            <a:pPr marL="114300" indent="0">
              <a:lnSpc>
                <a:spcPct val="114999"/>
              </a:lnSpc>
              <a:buNone/>
            </a:pPr>
            <a:endParaRPr lang="en-US" sz="1600"/>
          </a:p>
          <a:p>
            <a:pPr marL="114300" indent="0">
              <a:lnSpc>
                <a:spcPct val="114999"/>
              </a:lnSpc>
              <a:buNone/>
            </a:pPr>
            <a:r>
              <a:rPr lang="en-US" sz="1600"/>
              <a:t>Bureau of International Organization Affairs. (2018). .. </a:t>
            </a:r>
          </a:p>
        </p:txBody>
      </p:sp>
    </p:spTree>
    <p:extLst>
      <p:ext uri="{BB962C8B-B14F-4D97-AF65-F5344CB8AC3E}">
        <p14:creationId xmlns:p14="http://schemas.microsoft.com/office/powerpoint/2010/main" val="168697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72B167-889F-24E8-A4C3-A004BC53944B}"/>
              </a:ext>
            </a:extLst>
          </p:cNvPr>
          <p:cNvSpPr>
            <a:spLocks noGrp="1"/>
          </p:cNvSpPr>
          <p:nvPr>
            <p:ph type="title"/>
          </p:nvPr>
        </p:nvSpPr>
        <p:spPr>
          <a:xfrm>
            <a:off x="477397" y="238923"/>
            <a:ext cx="6167100" cy="396300"/>
          </a:xfrm>
        </p:spPr>
        <p:txBody>
          <a:bodyPr/>
          <a:lstStyle/>
          <a:p>
            <a:r>
              <a:rPr lang="en-US" dirty="0"/>
              <a:t>Citing Books and Academic articles</a:t>
            </a:r>
          </a:p>
        </p:txBody>
      </p:sp>
      <p:sp>
        <p:nvSpPr>
          <p:cNvPr id="3" name="Slide Number Placeholder 2">
            <a:extLst>
              <a:ext uri="{FF2B5EF4-FFF2-40B4-BE49-F238E27FC236}">
                <a16:creationId xmlns:a16="http://schemas.microsoft.com/office/drawing/2014/main" id="{296BB0D1-550C-4133-3DB7-452CE2778C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19</a:t>
            </a:fld>
            <a:endParaRPr lang="en"/>
          </a:p>
        </p:txBody>
      </p:sp>
      <p:sp>
        <p:nvSpPr>
          <p:cNvPr id="5" name="TextBox 4">
            <a:extLst>
              <a:ext uri="{FF2B5EF4-FFF2-40B4-BE49-F238E27FC236}">
                <a16:creationId xmlns:a16="http://schemas.microsoft.com/office/drawing/2014/main" id="{456DCCC2-7786-D050-74BC-583EBEAB1189}"/>
              </a:ext>
            </a:extLst>
          </p:cNvPr>
          <p:cNvSpPr txBox="1"/>
          <p:nvPr/>
        </p:nvSpPr>
        <p:spPr>
          <a:xfrm>
            <a:off x="184727" y="1034473"/>
            <a:ext cx="704734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C6C8D6"/>
                </a:solidFill>
                <a:latin typeface="Nunito"/>
              </a:rPr>
              <a:t>Capitalize all major words in titles of journals and books</a:t>
            </a:r>
          </a:p>
          <a:p>
            <a:endParaRPr lang="en-US" sz="1800" dirty="0">
              <a:solidFill>
                <a:srgbClr val="C6C8D6"/>
              </a:solidFill>
              <a:latin typeface="Nunito"/>
            </a:endParaRPr>
          </a:p>
          <a:p>
            <a:r>
              <a:rPr lang="en-US" sz="1800" dirty="0">
                <a:solidFill>
                  <a:srgbClr val="C6C8D6"/>
                </a:solidFill>
                <a:latin typeface="Nunito"/>
              </a:rPr>
              <a:t>Italicize titles of books and journals</a:t>
            </a:r>
          </a:p>
          <a:p>
            <a:r>
              <a:rPr lang="en-US" sz="1800" dirty="0">
                <a:solidFill>
                  <a:srgbClr val="C6C8D6"/>
                </a:solidFill>
                <a:latin typeface="Nunito"/>
              </a:rPr>
              <a:t>Ex: </a:t>
            </a:r>
            <a:r>
              <a:rPr lang="en-US" sz="2400" b="0" i="0" dirty="0">
                <a:solidFill>
                  <a:schemeClr val="tx1"/>
                </a:solidFill>
                <a:effectLst/>
                <a:latin typeface="source-serif-pro"/>
              </a:rPr>
              <a:t>Stoneman, R. (2008). </a:t>
            </a:r>
            <a:r>
              <a:rPr lang="en-US" sz="2400" b="0" i="1" dirty="0">
                <a:solidFill>
                  <a:schemeClr val="tx1"/>
                </a:solidFill>
                <a:effectLst/>
                <a:latin typeface="source-serif-pro"/>
              </a:rPr>
              <a:t>Alexander the Great: A life in legend</a:t>
            </a:r>
            <a:r>
              <a:rPr lang="en-US" sz="2400" b="0" i="0" dirty="0">
                <a:solidFill>
                  <a:schemeClr val="tx1"/>
                </a:solidFill>
                <a:effectLst/>
                <a:latin typeface="source-serif-pro"/>
              </a:rPr>
              <a:t>. Yale University Press.</a:t>
            </a:r>
            <a:endParaRPr lang="en-US" sz="1800" dirty="0">
              <a:solidFill>
                <a:schemeClr val="tx1"/>
              </a:solidFill>
              <a:latin typeface="Nunito"/>
            </a:endParaRPr>
          </a:p>
          <a:p>
            <a:endParaRPr lang="en-US" sz="1800" dirty="0">
              <a:solidFill>
                <a:srgbClr val="C6C8D6"/>
              </a:solidFill>
              <a:latin typeface="Nunito"/>
            </a:endParaRPr>
          </a:p>
          <a:p>
            <a:r>
              <a:rPr lang="en-US" sz="1800" dirty="0">
                <a:solidFill>
                  <a:srgbClr val="C6C8D6"/>
                </a:solidFill>
                <a:latin typeface="Nunito"/>
              </a:rPr>
              <a:t>Don't italicize, underline, or put quotes around the titles of shorter works like journal articles and essays</a:t>
            </a:r>
          </a:p>
          <a:p>
            <a:endParaRPr lang="en-US" sz="1800" dirty="0">
              <a:solidFill>
                <a:srgbClr val="C6C8D6"/>
              </a:solidFill>
              <a:latin typeface="Nunito"/>
            </a:endParaRPr>
          </a:p>
          <a:p>
            <a:endParaRPr lang="en-US" sz="1800" dirty="0">
              <a:solidFill>
                <a:srgbClr val="C6C8D6"/>
              </a:solidFill>
              <a:latin typeface="Nunito"/>
            </a:endParaRPr>
          </a:p>
        </p:txBody>
      </p:sp>
      <p:pic>
        <p:nvPicPr>
          <p:cNvPr id="2" name="Picture 5">
            <a:extLst>
              <a:ext uri="{FF2B5EF4-FFF2-40B4-BE49-F238E27FC236}">
                <a16:creationId xmlns:a16="http://schemas.microsoft.com/office/drawing/2014/main" id="{4276A0D3-4AA7-6C85-CA60-8C55A43937E5}"/>
              </a:ext>
            </a:extLst>
          </p:cNvPr>
          <p:cNvPicPr>
            <a:picLocks noChangeAspect="1"/>
          </p:cNvPicPr>
          <p:nvPr/>
        </p:nvPicPr>
        <p:blipFill>
          <a:blip r:embed="rId3"/>
          <a:stretch>
            <a:fillRect/>
          </a:stretch>
        </p:blipFill>
        <p:spPr>
          <a:xfrm>
            <a:off x="1570183" y="3451692"/>
            <a:ext cx="5074314" cy="1452885"/>
          </a:xfrm>
          <a:prstGeom prst="rect">
            <a:avLst/>
          </a:prstGeom>
        </p:spPr>
      </p:pic>
    </p:spTree>
    <p:extLst>
      <p:ext uri="{BB962C8B-B14F-4D97-AF65-F5344CB8AC3E}">
        <p14:creationId xmlns:p14="http://schemas.microsoft.com/office/powerpoint/2010/main" val="300305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What is APA Formatting?</a:t>
            </a:r>
            <a:endParaRPr dirty="0"/>
          </a:p>
        </p:txBody>
      </p:sp>
      <p:sp>
        <p:nvSpPr>
          <p:cNvPr id="244" name="Google Shape;244;p16"/>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4"/>
              </a:buClr>
              <a:buSzPts val="2000"/>
              <a:buChar char="➜"/>
            </a:pPr>
            <a:r>
              <a:rPr lang="en-US" i="1"/>
              <a:t>American Psychological Association </a:t>
            </a:r>
            <a:r>
              <a:rPr lang="en-US"/>
              <a:t>style of writing</a:t>
            </a:r>
          </a:p>
          <a:p>
            <a:pPr marL="457200" lvl="0" indent="-355600" algn="l" rtl="0">
              <a:spcBef>
                <a:spcPts val="0"/>
              </a:spcBef>
              <a:spcAft>
                <a:spcPts val="0"/>
              </a:spcAft>
              <a:buClr>
                <a:schemeClr val="accent4"/>
              </a:buClr>
              <a:buSzPts val="2000"/>
              <a:buChar char="➜"/>
            </a:pPr>
            <a:r>
              <a:rPr lang="en-US"/>
              <a:t>Most often used in the social sciences (Psychology, Sociology, Humanities, etc.)</a:t>
            </a:r>
          </a:p>
          <a:p>
            <a:pPr marL="457200" lvl="0" indent="-355600" algn="l" rtl="0">
              <a:spcBef>
                <a:spcPts val="0"/>
              </a:spcBef>
              <a:spcAft>
                <a:spcPts val="0"/>
              </a:spcAft>
              <a:buClr>
                <a:schemeClr val="accent4"/>
              </a:buClr>
              <a:buSzPts val="2000"/>
              <a:buChar char="➜"/>
            </a:pPr>
            <a:r>
              <a:rPr lang="en-US"/>
              <a:t>Was recently updated to the 7</a:t>
            </a:r>
            <a:r>
              <a:rPr lang="en-US" baseline="30000"/>
              <a:t>th</a:t>
            </a:r>
            <a:r>
              <a:rPr lang="en-US"/>
              <a:t> edition</a:t>
            </a:r>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DCE51-659B-318A-D153-232535CD6D06}"/>
              </a:ext>
            </a:extLst>
          </p:cNvPr>
          <p:cNvSpPr>
            <a:spLocks noGrp="1"/>
          </p:cNvSpPr>
          <p:nvPr>
            <p:ph type="title"/>
          </p:nvPr>
        </p:nvSpPr>
        <p:spPr/>
        <p:txBody>
          <a:bodyPr/>
          <a:lstStyle/>
          <a:p>
            <a:r>
              <a:rPr lang="en-US"/>
              <a:t>Citing a Website</a:t>
            </a:r>
          </a:p>
        </p:txBody>
      </p:sp>
      <p:sp>
        <p:nvSpPr>
          <p:cNvPr id="3" name="Slide Number Placeholder 2">
            <a:extLst>
              <a:ext uri="{FF2B5EF4-FFF2-40B4-BE49-F238E27FC236}">
                <a16:creationId xmlns:a16="http://schemas.microsoft.com/office/drawing/2014/main" id="{EA3D4BD2-7A5D-9BE5-7F69-4A178439E8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20</a:t>
            </a:fld>
            <a:endParaRPr lang="en"/>
          </a:p>
        </p:txBody>
      </p:sp>
      <p:sp>
        <p:nvSpPr>
          <p:cNvPr id="2" name="TextBox 1">
            <a:extLst>
              <a:ext uri="{FF2B5EF4-FFF2-40B4-BE49-F238E27FC236}">
                <a16:creationId xmlns:a16="http://schemas.microsoft.com/office/drawing/2014/main" id="{0A0412CE-9013-A99D-0724-9529B4631CF9}"/>
              </a:ext>
            </a:extLst>
          </p:cNvPr>
          <p:cNvSpPr txBox="1"/>
          <p:nvPr/>
        </p:nvSpPr>
        <p:spPr>
          <a:xfrm>
            <a:off x="604300" y="1170400"/>
            <a:ext cx="640875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bg2"/>
                </a:solidFill>
                <a:latin typeface="Nunito"/>
              </a:rPr>
              <a:t>Last name, F.M. (Year, Month, Date). </a:t>
            </a:r>
            <a:r>
              <a:rPr lang="en-US" sz="1800" i="1" dirty="0">
                <a:solidFill>
                  <a:schemeClr val="bg2"/>
                </a:solidFill>
                <a:latin typeface="Nunito"/>
              </a:rPr>
              <a:t>Title of page</a:t>
            </a:r>
            <a:r>
              <a:rPr lang="en-US" sz="1800" dirty="0">
                <a:solidFill>
                  <a:schemeClr val="bg2"/>
                </a:solidFill>
                <a:latin typeface="Nunito"/>
              </a:rPr>
              <a:t>. Site name. URL</a:t>
            </a:r>
            <a:endParaRPr lang="en-US" sz="1800" i="1" u="sng" dirty="0">
              <a:solidFill>
                <a:schemeClr val="bg2"/>
              </a:solidFill>
              <a:latin typeface="Nunito"/>
            </a:endParaRPr>
          </a:p>
          <a:p>
            <a:endParaRPr lang="en-US" sz="1800" dirty="0">
              <a:solidFill>
                <a:schemeClr val="bg2"/>
              </a:solidFill>
              <a:latin typeface="Nunito"/>
            </a:endParaRPr>
          </a:p>
          <a:p>
            <a:r>
              <a:rPr lang="en-US" sz="1800" dirty="0">
                <a:solidFill>
                  <a:schemeClr val="bg2"/>
                </a:solidFill>
                <a:latin typeface="Nunito"/>
              </a:rPr>
              <a:t>Ex: Price, D. (2018, March 23). </a:t>
            </a:r>
            <a:r>
              <a:rPr lang="en-US" sz="1800" i="1" dirty="0">
                <a:solidFill>
                  <a:schemeClr val="bg2"/>
                </a:solidFill>
                <a:latin typeface="Nunito"/>
              </a:rPr>
              <a:t>Laziness does not exist</a:t>
            </a:r>
            <a:r>
              <a:rPr lang="en-US" sz="1800" dirty="0">
                <a:solidFill>
                  <a:schemeClr val="bg2"/>
                </a:solidFill>
                <a:latin typeface="Nunito"/>
              </a:rPr>
              <a:t>. Medium. </a:t>
            </a:r>
            <a:r>
              <a:rPr lang="en-US" sz="1800" dirty="0">
                <a:solidFill>
                  <a:schemeClr val="bg2"/>
                </a:solidFill>
                <a:latin typeface="Nunito"/>
                <a:hlinkClick r:id="rId3">
                  <a:extLst>
                    <a:ext uri="{A12FA001-AC4F-418D-AE19-62706E023703}">
                      <ahyp:hlinkClr xmlns:ahyp="http://schemas.microsoft.com/office/drawing/2018/hyperlinkcolor" val="tx"/>
                    </a:ext>
                  </a:extLst>
                </a:hlinkClick>
              </a:rPr>
              <a:t>https://humanparts.medium.com/laziness-does-not-exist-3af27e312d01</a:t>
            </a:r>
            <a:endParaRPr lang="en-US" sz="1800" dirty="0">
              <a:solidFill>
                <a:schemeClr val="bg2"/>
              </a:solidFill>
              <a:latin typeface="Nunito"/>
            </a:endParaRPr>
          </a:p>
          <a:p>
            <a:endParaRPr lang="en-US" sz="1800" dirty="0">
              <a:solidFill>
                <a:schemeClr val="bg2"/>
              </a:solidFill>
              <a:latin typeface="Nunito"/>
            </a:endParaRPr>
          </a:p>
          <a:p>
            <a:r>
              <a:rPr lang="en-US" sz="1800" dirty="0">
                <a:solidFill>
                  <a:schemeClr val="bg2"/>
                </a:solidFill>
                <a:latin typeface="Nunito"/>
              </a:rPr>
              <a:t>If the website was written by an organization, use the name of the group as the author. </a:t>
            </a:r>
          </a:p>
          <a:p>
            <a:r>
              <a:rPr lang="en-US" sz="1800" dirty="0">
                <a:solidFill>
                  <a:schemeClr val="bg2"/>
                </a:solidFill>
                <a:latin typeface="Nunito"/>
              </a:rPr>
              <a:t>If the page's author is not listed, start with the title instead.</a:t>
            </a:r>
          </a:p>
          <a:p>
            <a:r>
              <a:rPr lang="en-US" sz="1800" dirty="0">
                <a:solidFill>
                  <a:schemeClr val="bg2"/>
                </a:solidFill>
                <a:latin typeface="Nunito"/>
              </a:rPr>
              <a:t>Ex: </a:t>
            </a:r>
            <a:r>
              <a:rPr lang="en-US" sz="1800" i="1" dirty="0">
                <a:solidFill>
                  <a:schemeClr val="bg2"/>
                </a:solidFill>
                <a:latin typeface="Nunito"/>
              </a:rPr>
              <a:t>Tuscan white bean pasta</a:t>
            </a:r>
            <a:r>
              <a:rPr lang="en-US" sz="1800" dirty="0">
                <a:solidFill>
                  <a:schemeClr val="bg2"/>
                </a:solidFill>
                <a:latin typeface="Nunito"/>
              </a:rPr>
              <a:t>. (2018, February 25). </a:t>
            </a:r>
            <a:r>
              <a:rPr lang="en-US" sz="1800" dirty="0" err="1">
                <a:solidFill>
                  <a:schemeClr val="bg2"/>
                </a:solidFill>
                <a:latin typeface="Nunito"/>
              </a:rPr>
              <a:t>Budgetbytes</a:t>
            </a:r>
            <a:r>
              <a:rPr lang="en-US" sz="1800" dirty="0">
                <a:solidFill>
                  <a:schemeClr val="bg2"/>
                </a:solidFill>
                <a:latin typeface="Nunito"/>
              </a:rPr>
              <a:t>. </a:t>
            </a:r>
            <a:r>
              <a:rPr lang="en-US" sz="1800" dirty="0">
                <a:solidFill>
                  <a:schemeClr val="bg2"/>
                </a:solidFill>
                <a:latin typeface="Nunito"/>
                <a:hlinkClick r:id="rId4">
                  <a:extLst>
                    <a:ext uri="{A12FA001-AC4F-418D-AE19-62706E023703}">
                      <ahyp:hlinkClr xmlns:ahyp="http://schemas.microsoft.com/office/drawing/2018/hyperlinkcolor" val="tx"/>
                    </a:ext>
                  </a:extLst>
                </a:hlinkClick>
              </a:rPr>
              <a:t>https://www.budgetbytes.com/tuscan-white-bean-pasta/</a:t>
            </a:r>
            <a:endParaRPr lang="en-US" sz="1800" dirty="0">
              <a:solidFill>
                <a:schemeClr val="bg2"/>
              </a:solidFill>
              <a:latin typeface="Nunito"/>
            </a:endParaRPr>
          </a:p>
        </p:txBody>
      </p:sp>
    </p:spTree>
    <p:extLst>
      <p:ext uri="{BB962C8B-B14F-4D97-AF65-F5344CB8AC3E}">
        <p14:creationId xmlns:p14="http://schemas.microsoft.com/office/powerpoint/2010/main" val="159109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AB97-973E-C0FE-E688-CA4EB289A0A1}"/>
              </a:ext>
            </a:extLst>
          </p:cNvPr>
          <p:cNvSpPr>
            <a:spLocks noGrp="1"/>
          </p:cNvSpPr>
          <p:nvPr>
            <p:ph type="title"/>
          </p:nvPr>
        </p:nvSpPr>
        <p:spPr/>
        <p:txBody>
          <a:bodyPr/>
          <a:lstStyle/>
          <a:p>
            <a:r>
              <a:rPr lang="en-US"/>
              <a:t>Citing </a:t>
            </a:r>
            <a:r>
              <a:rPr lang="en-US" err="1"/>
              <a:t>Youtube</a:t>
            </a:r>
            <a:r>
              <a:rPr lang="en-US"/>
              <a:t> Video</a:t>
            </a:r>
          </a:p>
        </p:txBody>
      </p:sp>
      <p:sp>
        <p:nvSpPr>
          <p:cNvPr id="3" name="Slide Number Placeholder 2">
            <a:extLst>
              <a:ext uri="{FF2B5EF4-FFF2-40B4-BE49-F238E27FC236}">
                <a16:creationId xmlns:a16="http://schemas.microsoft.com/office/drawing/2014/main" id="{66E27BA9-B696-4B8E-0327-F73431E44D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21</a:t>
            </a:fld>
            <a:endParaRPr lang="en"/>
          </a:p>
        </p:txBody>
      </p:sp>
      <p:sp>
        <p:nvSpPr>
          <p:cNvPr id="4" name="TextBox 3">
            <a:extLst>
              <a:ext uri="{FF2B5EF4-FFF2-40B4-BE49-F238E27FC236}">
                <a16:creationId xmlns:a16="http://schemas.microsoft.com/office/drawing/2014/main" id="{D9AD99F3-E6C0-A045-7CA3-1BF2FEDAF664}"/>
              </a:ext>
            </a:extLst>
          </p:cNvPr>
          <p:cNvSpPr txBox="1"/>
          <p:nvPr/>
        </p:nvSpPr>
        <p:spPr>
          <a:xfrm>
            <a:off x="1469571" y="1469571"/>
            <a:ext cx="455839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bg2"/>
                </a:solidFill>
                <a:latin typeface="Nunito"/>
              </a:rPr>
              <a:t>Person or group who uploaded video. (Date of publication). </a:t>
            </a:r>
            <a:r>
              <a:rPr lang="en-US" sz="1800" i="1" dirty="0">
                <a:solidFill>
                  <a:schemeClr val="bg2"/>
                </a:solidFill>
                <a:latin typeface="Nunito"/>
              </a:rPr>
              <a:t>Title of video </a:t>
            </a:r>
            <a:r>
              <a:rPr lang="en-US" sz="1800" dirty="0">
                <a:solidFill>
                  <a:schemeClr val="bg2"/>
                </a:solidFill>
                <a:latin typeface="Nunito"/>
              </a:rPr>
              <a:t>[Video]. Website host. URL. </a:t>
            </a:r>
          </a:p>
          <a:p>
            <a:endParaRPr lang="en-US" sz="1800" dirty="0">
              <a:solidFill>
                <a:schemeClr val="bg2"/>
              </a:solidFill>
              <a:latin typeface="Nunito"/>
            </a:endParaRPr>
          </a:p>
          <a:p>
            <a:r>
              <a:rPr lang="en-US" sz="1800" dirty="0">
                <a:solidFill>
                  <a:schemeClr val="bg2"/>
                </a:solidFill>
                <a:latin typeface="Nunito"/>
              </a:rPr>
              <a:t>Ex: Tasty. (2018, March 7). </a:t>
            </a:r>
            <a:r>
              <a:rPr lang="en-US" sz="1800" i="1" dirty="0">
                <a:solidFill>
                  <a:schemeClr val="bg2"/>
                </a:solidFill>
                <a:latin typeface="Nunito"/>
              </a:rPr>
              <a:t>7 recipes you can make in 5 minutes </a:t>
            </a:r>
            <a:r>
              <a:rPr lang="en-US" sz="1800" dirty="0">
                <a:solidFill>
                  <a:schemeClr val="bg2"/>
                </a:solidFill>
                <a:latin typeface="Nunito"/>
              </a:rPr>
              <a:t>[Video]. </a:t>
            </a:r>
            <a:r>
              <a:rPr lang="en-US" sz="1800" dirty="0" err="1">
                <a:solidFill>
                  <a:schemeClr val="bg2"/>
                </a:solidFill>
                <a:latin typeface="Nunito"/>
              </a:rPr>
              <a:t>Youtube</a:t>
            </a:r>
            <a:r>
              <a:rPr lang="en-US" sz="1800" dirty="0">
                <a:solidFill>
                  <a:schemeClr val="bg2"/>
                </a:solidFill>
                <a:latin typeface="Nunito"/>
              </a:rPr>
              <a:t>. https://www.youtube.com/watch?v=9_5wHw6l11o</a:t>
            </a:r>
          </a:p>
        </p:txBody>
      </p:sp>
    </p:spTree>
    <p:extLst>
      <p:ext uri="{BB962C8B-B14F-4D97-AF65-F5344CB8AC3E}">
        <p14:creationId xmlns:p14="http://schemas.microsoft.com/office/powerpoint/2010/main" val="65777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3817-EA8D-501F-F5A0-09744FED2A25}"/>
              </a:ext>
            </a:extLst>
          </p:cNvPr>
          <p:cNvSpPr>
            <a:spLocks noGrp="1"/>
          </p:cNvSpPr>
          <p:nvPr>
            <p:ph type="title"/>
          </p:nvPr>
        </p:nvSpPr>
        <p:spPr/>
        <p:txBody>
          <a:bodyPr/>
          <a:lstStyle/>
          <a:p>
            <a:r>
              <a:rPr lang="en-US" dirty="0"/>
              <a:t>Using Purdue Owl APA</a:t>
            </a:r>
          </a:p>
        </p:txBody>
      </p:sp>
      <p:sp>
        <p:nvSpPr>
          <p:cNvPr id="3" name="Text Placeholder 2">
            <a:extLst>
              <a:ext uri="{FF2B5EF4-FFF2-40B4-BE49-F238E27FC236}">
                <a16:creationId xmlns:a16="http://schemas.microsoft.com/office/drawing/2014/main" id="{E58F2BC6-C0E2-31D0-3AF8-018EAE52BAD6}"/>
              </a:ext>
            </a:extLst>
          </p:cNvPr>
          <p:cNvSpPr>
            <a:spLocks noGrp="1"/>
          </p:cNvSpPr>
          <p:nvPr>
            <p:ph type="body" idx="1"/>
          </p:nvPr>
        </p:nvSpPr>
        <p:spPr/>
        <p:txBody>
          <a:bodyPr/>
          <a:lstStyle/>
          <a:p>
            <a:r>
              <a:rPr lang="en-US" dirty="0"/>
              <a:t>Purdue Owl APA is a great source for finding information regarding APA citation and formatting. </a:t>
            </a:r>
          </a:p>
          <a:p>
            <a:r>
              <a:rPr lang="en-US" dirty="0">
                <a:hlinkClick r:id="rId2"/>
              </a:rPr>
              <a:t>APA Style Introduction // Purdue Writing Lab</a:t>
            </a:r>
            <a:endParaRPr lang="en-US" dirty="0"/>
          </a:p>
        </p:txBody>
      </p:sp>
      <p:sp>
        <p:nvSpPr>
          <p:cNvPr id="4" name="Slide Number Placeholder 3">
            <a:extLst>
              <a:ext uri="{FF2B5EF4-FFF2-40B4-BE49-F238E27FC236}">
                <a16:creationId xmlns:a16="http://schemas.microsoft.com/office/drawing/2014/main" id="{D30B936E-85DC-97CE-9BF9-DB998D74D6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65871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D6D9EB-A0A4-5A97-F37C-C8C055BA9B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23</a:t>
            </a:fld>
            <a:endParaRPr lang="en"/>
          </a:p>
        </p:txBody>
      </p:sp>
      <p:sp>
        <p:nvSpPr>
          <p:cNvPr id="2" name="TextBox 1">
            <a:extLst>
              <a:ext uri="{FF2B5EF4-FFF2-40B4-BE49-F238E27FC236}">
                <a16:creationId xmlns:a16="http://schemas.microsoft.com/office/drawing/2014/main" id="{0BD3C173-0777-398E-C952-2BB420847C3D}"/>
              </a:ext>
            </a:extLst>
          </p:cNvPr>
          <p:cNvSpPr txBox="1"/>
          <p:nvPr/>
        </p:nvSpPr>
        <p:spPr>
          <a:xfrm>
            <a:off x="318654" y="323272"/>
            <a:ext cx="8506691" cy="4001095"/>
          </a:xfrm>
          <a:prstGeom prst="rect">
            <a:avLst/>
          </a:prstGeom>
          <a:noFill/>
        </p:spPr>
        <p:txBody>
          <a:bodyPr wrap="square" rtlCol="0">
            <a:spAutoFit/>
          </a:bodyPr>
          <a:lstStyle/>
          <a:p>
            <a:r>
              <a:rPr lang="en-US" sz="2400" dirty="0">
                <a:solidFill>
                  <a:schemeClr val="dk2"/>
                </a:solidFill>
                <a:latin typeface="Nunito"/>
                <a:sym typeface="Nunito"/>
              </a:rPr>
              <a:t>As always, you can visit the Writing Center in-person, online, or through Upswing!</a:t>
            </a:r>
          </a:p>
          <a:p>
            <a:endParaRPr lang="en-US" sz="2400" dirty="0">
              <a:solidFill>
                <a:schemeClr val="dk2"/>
              </a:solidFill>
              <a:latin typeface="Nunito"/>
              <a:sym typeface="Nunito"/>
            </a:endParaRPr>
          </a:p>
          <a:p>
            <a:r>
              <a:rPr lang="en-US" sz="2400" dirty="0">
                <a:solidFill>
                  <a:schemeClr val="dk2"/>
                </a:solidFill>
                <a:latin typeface="Nunito"/>
                <a:sym typeface="Nunito"/>
              </a:rPr>
              <a:t>Writing Center: 9 am – 5 pm (Mon.-Thur.)</a:t>
            </a:r>
          </a:p>
          <a:p>
            <a:r>
              <a:rPr lang="en-US" sz="2400" dirty="0">
                <a:solidFill>
                  <a:schemeClr val="dk2"/>
                </a:solidFill>
                <a:latin typeface="Nunito"/>
                <a:sym typeface="Nunito"/>
              </a:rPr>
              <a:t>9 am – 1 pm (Fri.)</a:t>
            </a:r>
          </a:p>
          <a:p>
            <a:r>
              <a:rPr lang="en-US" sz="2400" dirty="0">
                <a:solidFill>
                  <a:schemeClr val="dk2"/>
                </a:solidFill>
                <a:latin typeface="Nunito"/>
                <a:sym typeface="Nunito"/>
              </a:rPr>
              <a:t>HTC 216 B</a:t>
            </a:r>
          </a:p>
          <a:p>
            <a:r>
              <a:rPr lang="en-US" sz="2400" dirty="0">
                <a:solidFill>
                  <a:schemeClr val="dk2"/>
                </a:solidFill>
                <a:latin typeface="Nunito"/>
                <a:sym typeface="Nunito"/>
              </a:rPr>
              <a:t>Make an appointment through Upswing or walk-in</a:t>
            </a:r>
          </a:p>
          <a:p>
            <a:endParaRPr lang="en-US" sz="2400" dirty="0">
              <a:solidFill>
                <a:schemeClr val="dk2"/>
              </a:solidFill>
              <a:latin typeface="Nunito"/>
              <a:sym typeface="Nunito"/>
            </a:endParaRPr>
          </a:p>
          <a:p>
            <a:r>
              <a:rPr lang="en-US" sz="2400" dirty="0">
                <a:solidFill>
                  <a:schemeClr val="dk2"/>
                </a:solidFill>
                <a:latin typeface="Nunito"/>
                <a:sym typeface="Nunito"/>
              </a:rPr>
              <a:t>Upswing: Meet virtually or submit an assignment.</a:t>
            </a:r>
          </a:p>
          <a:p>
            <a:r>
              <a:rPr lang="en-US" sz="2400" dirty="0">
                <a:solidFill>
                  <a:schemeClr val="dk2"/>
                </a:solidFill>
                <a:latin typeface="Nunito"/>
                <a:sym typeface="Nunito"/>
              </a:rPr>
              <a:t>Available 24/7 </a:t>
            </a:r>
          </a:p>
          <a:p>
            <a:endParaRPr lang="en-US" dirty="0"/>
          </a:p>
        </p:txBody>
      </p:sp>
    </p:spTree>
    <p:extLst>
      <p:ext uri="{BB962C8B-B14F-4D97-AF65-F5344CB8AC3E}">
        <p14:creationId xmlns:p14="http://schemas.microsoft.com/office/powerpoint/2010/main" val="210002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92F46F-2CE4-138D-A14D-64FC07740629}"/>
              </a:ext>
            </a:extLst>
          </p:cNvPr>
          <p:cNvSpPr>
            <a:spLocks noGrp="1"/>
          </p:cNvSpPr>
          <p:nvPr>
            <p:ph type="ctrTitle"/>
          </p:nvPr>
        </p:nvSpPr>
        <p:spPr/>
        <p:txBody>
          <a:bodyPr/>
          <a:lstStyle/>
          <a:p>
            <a:r>
              <a:rPr lang="en-US" dirty="0"/>
              <a:t>Questions?</a:t>
            </a:r>
          </a:p>
        </p:txBody>
      </p:sp>
      <p:sp>
        <p:nvSpPr>
          <p:cNvPr id="4" name="Subtitle 3">
            <a:extLst>
              <a:ext uri="{FF2B5EF4-FFF2-40B4-BE49-F238E27FC236}">
                <a16:creationId xmlns:a16="http://schemas.microsoft.com/office/drawing/2014/main" id="{7CC0B3B5-0F7E-C7E4-2C9A-D5919F10FF77}"/>
              </a:ext>
            </a:extLst>
          </p:cNvPr>
          <p:cNvSpPr>
            <a:spLocks noGrp="1"/>
          </p:cNvSpPr>
          <p:nvPr>
            <p:ph type="subTitle" idx="1"/>
          </p:nvPr>
        </p:nvSpPr>
        <p:spPr/>
        <p:txBody>
          <a:bodyPr/>
          <a:lstStyle/>
          <a:p>
            <a:r>
              <a:rPr lang="en-US" dirty="0"/>
              <a:t>Thank you!</a:t>
            </a:r>
          </a:p>
        </p:txBody>
      </p:sp>
      <p:sp>
        <p:nvSpPr>
          <p:cNvPr id="2" name="Slide Number Placeholder 1">
            <a:extLst>
              <a:ext uri="{FF2B5EF4-FFF2-40B4-BE49-F238E27FC236}">
                <a16:creationId xmlns:a16="http://schemas.microsoft.com/office/drawing/2014/main" id="{B89A8570-E421-E074-3709-8EFD9665B668}"/>
              </a:ext>
            </a:extLst>
          </p:cNvPr>
          <p:cNvSpPr>
            <a:spLocks noGrp="1"/>
          </p:cNvSpPr>
          <p:nvPr>
            <p:ph type="sldNum" idx="4294967295"/>
          </p:nvPr>
        </p:nvSpPr>
        <p:spPr>
          <a:xfrm>
            <a:off x="8594725" y="200025"/>
            <a:ext cx="549275" cy="393700"/>
          </a:xfrm>
        </p:spPr>
        <p:txBody>
          <a:bodyPr/>
          <a:lstStyle/>
          <a:p>
            <a:pPr marL="0" lvl="0" indent="0" algn="r" rtl="0">
              <a:spcBef>
                <a:spcPts val="0"/>
              </a:spcBef>
              <a:spcAft>
                <a:spcPts val="0"/>
              </a:spcAft>
              <a:buNone/>
            </a:pPr>
            <a:fld id="{00000000-1234-1234-1234-123412341234}" type="slidenum">
              <a:rPr lang="en"/>
              <a:t>24</a:t>
            </a:fld>
            <a:endParaRPr lang="en"/>
          </a:p>
        </p:txBody>
      </p:sp>
    </p:spTree>
    <p:extLst>
      <p:ext uri="{BB962C8B-B14F-4D97-AF65-F5344CB8AC3E}">
        <p14:creationId xmlns:p14="http://schemas.microsoft.com/office/powerpoint/2010/main" val="470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APA 6</a:t>
            </a:r>
            <a:r>
              <a:rPr lang="en" baseline="30000"/>
              <a:t>th</a:t>
            </a:r>
            <a:r>
              <a:rPr lang="en"/>
              <a:t> vs 7</a:t>
            </a:r>
            <a:r>
              <a:rPr lang="en" baseline="30000"/>
              <a:t>th</a:t>
            </a:r>
            <a:r>
              <a:rPr lang="en"/>
              <a:t> Edition</a:t>
            </a:r>
            <a:endParaRPr/>
          </a:p>
        </p:txBody>
      </p:sp>
      <p:sp>
        <p:nvSpPr>
          <p:cNvPr id="325" name="Google Shape;325;p2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graphicFrame>
        <p:nvGraphicFramePr>
          <p:cNvPr id="2" name="Table 2">
            <a:extLst>
              <a:ext uri="{FF2B5EF4-FFF2-40B4-BE49-F238E27FC236}">
                <a16:creationId xmlns:a16="http://schemas.microsoft.com/office/drawing/2014/main" id="{85F01F59-B02A-18A2-C0F1-260108B9F625}"/>
              </a:ext>
            </a:extLst>
          </p:cNvPr>
          <p:cNvGraphicFramePr>
            <a:graphicFrameLocks noGrp="1"/>
          </p:cNvGraphicFramePr>
          <p:nvPr>
            <p:extLst>
              <p:ext uri="{D42A27DB-BD31-4B8C-83A1-F6EECF244321}">
                <p14:modId xmlns:p14="http://schemas.microsoft.com/office/powerpoint/2010/main" val="2526196855"/>
              </p:ext>
            </p:extLst>
          </p:nvPr>
        </p:nvGraphicFramePr>
        <p:xfrm>
          <a:off x="585216" y="989425"/>
          <a:ext cx="6130009" cy="3140818"/>
        </p:xfrm>
        <a:graphic>
          <a:graphicData uri="http://schemas.openxmlformats.org/drawingml/2006/table">
            <a:tbl>
              <a:tblPr firstRow="1" bandRow="1">
                <a:tableStyleId>{9DFB9461-E5AC-47F8-8AA6-5BF79E793501}</a:tableStyleId>
              </a:tblPr>
              <a:tblGrid>
                <a:gridCol w="2042309">
                  <a:extLst>
                    <a:ext uri="{9D8B030D-6E8A-4147-A177-3AD203B41FA5}">
                      <a16:colId xmlns:a16="http://schemas.microsoft.com/office/drawing/2014/main" val="1409340281"/>
                    </a:ext>
                  </a:extLst>
                </a:gridCol>
                <a:gridCol w="2043850">
                  <a:extLst>
                    <a:ext uri="{9D8B030D-6E8A-4147-A177-3AD203B41FA5}">
                      <a16:colId xmlns:a16="http://schemas.microsoft.com/office/drawing/2014/main" val="3339281200"/>
                    </a:ext>
                  </a:extLst>
                </a:gridCol>
                <a:gridCol w="2043850">
                  <a:extLst>
                    <a:ext uri="{9D8B030D-6E8A-4147-A177-3AD203B41FA5}">
                      <a16:colId xmlns:a16="http://schemas.microsoft.com/office/drawing/2014/main" val="891185412"/>
                    </a:ext>
                  </a:extLst>
                </a:gridCol>
              </a:tblGrid>
              <a:tr h="366449">
                <a:tc>
                  <a:txBody>
                    <a:bodyPr/>
                    <a:lstStyle/>
                    <a:p>
                      <a:r>
                        <a:rPr lang="en-US" b="1">
                          <a:solidFill>
                            <a:schemeClr val="tx1"/>
                          </a:solidFill>
                          <a:latin typeface="Nunito" pitchFamily="2" charset="0"/>
                        </a:rPr>
                        <a:t>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solidFill>
                            <a:schemeClr val="tx1"/>
                          </a:solidFill>
                          <a:latin typeface="Nunito" pitchFamily="2" charset="0"/>
                        </a:rPr>
                        <a:t>6th Edition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solidFill>
                            <a:schemeClr val="tx1"/>
                          </a:solidFill>
                          <a:latin typeface="Nunito" pitchFamily="2" charset="0"/>
                        </a:rPr>
                        <a:t>7</a:t>
                      </a:r>
                      <a:r>
                        <a:rPr lang="en-US" b="1" baseline="30000">
                          <a:solidFill>
                            <a:schemeClr val="tx1"/>
                          </a:solidFill>
                          <a:latin typeface="Nunito" pitchFamily="2" charset="0"/>
                        </a:rPr>
                        <a:t>th</a:t>
                      </a:r>
                      <a:r>
                        <a:rPr lang="en-US" b="1">
                          <a:solidFill>
                            <a:schemeClr val="tx1"/>
                          </a:solidFill>
                          <a:latin typeface="Nunito" pitchFamily="2" charset="0"/>
                        </a:rPr>
                        <a:t> Edition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0744732"/>
                  </a:ext>
                </a:extLst>
              </a:tr>
              <a:tr h="366449">
                <a:tc>
                  <a:txBody>
                    <a:bodyPr/>
                    <a:lstStyle/>
                    <a:p>
                      <a:r>
                        <a:rPr lang="en-US">
                          <a:solidFill>
                            <a:schemeClr val="bg2"/>
                          </a:solidFill>
                          <a:latin typeface="Nunito" pitchFamily="2" charset="0"/>
                        </a:rPr>
                        <a:t>Running 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chemeClr val="bg2"/>
                          </a:solidFill>
                          <a:latin typeface="Nunito" pitchFamily="2" charset="0"/>
                        </a:rPr>
                        <a:t>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2"/>
                          </a:solidFill>
                          <a:latin typeface="Nunito" pitchFamily="2" charset="0"/>
                        </a:rPr>
                        <a:t>Not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188725"/>
                  </a:ext>
                </a:extLst>
              </a:tr>
              <a:tr h="366449">
                <a:tc>
                  <a:txBody>
                    <a:bodyPr/>
                    <a:lstStyle/>
                    <a:p>
                      <a:r>
                        <a:rPr lang="en-US">
                          <a:solidFill>
                            <a:schemeClr val="bg2"/>
                          </a:solidFill>
                          <a:latin typeface="Nunito" pitchFamily="2" charset="0"/>
                        </a:rPr>
                        <a:t>Use of “retrieved 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chemeClr val="bg2"/>
                          </a:solidFill>
                          <a:latin typeface="Nunito" pitchFamily="2" charset="0"/>
                        </a:rPr>
                        <a:t>… Springer Publishing Company.  </a:t>
                      </a:r>
                      <a:r>
                        <a:rPr lang="en-US" b="1">
                          <a:solidFill>
                            <a:schemeClr val="bg2"/>
                          </a:solidFill>
                          <a:latin typeface="Nunito" pitchFamily="2" charset="0"/>
                        </a:rPr>
                        <a:t>Retrieved from </a:t>
                      </a:r>
                      <a:r>
                        <a:rPr lang="en-US">
                          <a:solidFill>
                            <a:schemeClr val="bg2"/>
                          </a:solidFill>
                          <a:latin typeface="Nunito" pitchFamily="2" charset="0"/>
                        </a:rPr>
                        <a:t>https://www.springer.com/gp/book/9783319644097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chemeClr val="bg2"/>
                          </a:solidFill>
                          <a:latin typeface="Nunito" pitchFamily="2" charset="0"/>
                        </a:rPr>
                        <a:t>….Springer Publishing Company. https://www.springer.com/gp/book/9783319644097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989462"/>
                  </a:ext>
                </a:extLst>
              </a:tr>
              <a:tr h="366449">
                <a:tc>
                  <a:txBody>
                    <a:bodyPr/>
                    <a:lstStyle/>
                    <a:p>
                      <a:r>
                        <a:rPr lang="en-US">
                          <a:solidFill>
                            <a:schemeClr val="bg2"/>
                          </a:solidFill>
                          <a:latin typeface="Nunito" pitchFamily="2" charset="0"/>
                        </a:rPr>
                        <a:t>Publication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2"/>
                          </a:solidFill>
                          <a:latin typeface="Nunito" pitchFamily="2" charset="0"/>
                        </a:rPr>
                        <a:t>Required for students and professionals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2"/>
                          </a:solidFill>
                          <a:latin typeface="Nunito" pitchFamily="2" charset="0"/>
                        </a:rPr>
                        <a:t>Not required for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267646"/>
                  </a:ext>
                </a:extLst>
              </a:tr>
              <a:tr h="366449">
                <a:tc>
                  <a:txBody>
                    <a:bodyPr/>
                    <a:lstStyle/>
                    <a:p>
                      <a:r>
                        <a:rPr lang="en-US">
                          <a:solidFill>
                            <a:schemeClr val="bg2"/>
                          </a:solidFill>
                          <a:latin typeface="Nunito" pitchFamily="2" charset="0"/>
                        </a:rPr>
                        <a:t>Capitalization of Ethnic and Racial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chemeClr val="bg2"/>
                          </a:solidFill>
                          <a:latin typeface="Nunito" pitchFamily="2" charset="0"/>
                        </a:rPr>
                        <a:t>Not 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2"/>
                          </a:solidFill>
                          <a:latin typeface="Nunito" pitchFamily="2" charset="0"/>
                        </a:rPr>
                        <a:t>Ethnic and racial groups are capitalized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94343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322715-0DE6-08ED-B813-CCCA0705CF39}"/>
              </a:ext>
            </a:extLst>
          </p:cNvPr>
          <p:cNvSpPr>
            <a:spLocks noGrp="1"/>
          </p:cNvSpPr>
          <p:nvPr>
            <p:ph type="title"/>
          </p:nvPr>
        </p:nvSpPr>
        <p:spPr/>
        <p:txBody>
          <a:bodyPr/>
          <a:lstStyle/>
          <a:p>
            <a:r>
              <a:rPr lang="en-US"/>
              <a:t>General APA Guidelines</a:t>
            </a:r>
          </a:p>
        </p:txBody>
      </p:sp>
      <p:sp>
        <p:nvSpPr>
          <p:cNvPr id="3" name="Slide Number Placeholder 2">
            <a:extLst>
              <a:ext uri="{FF2B5EF4-FFF2-40B4-BE49-F238E27FC236}">
                <a16:creationId xmlns:a16="http://schemas.microsoft.com/office/drawing/2014/main" id="{A845C438-8ECC-188B-73AB-FF57C797AF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7" name="Google Shape;244;p16">
            <a:extLst>
              <a:ext uri="{FF2B5EF4-FFF2-40B4-BE49-F238E27FC236}">
                <a16:creationId xmlns:a16="http://schemas.microsoft.com/office/drawing/2014/main" id="{92183653-7D17-651A-ED68-3534AAF820A7}"/>
              </a:ext>
            </a:extLst>
          </p:cNvPr>
          <p:cNvSpPr txBox="1">
            <a:spLocks/>
          </p:cNvSpPr>
          <p:nvPr/>
        </p:nvSpPr>
        <p:spPr>
          <a:xfrm>
            <a:off x="548125" y="1271600"/>
            <a:ext cx="6167100" cy="32979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55600" algn="just">
              <a:lnSpc>
                <a:spcPct val="150000"/>
              </a:lnSpc>
              <a:buClr>
                <a:schemeClr val="accent4"/>
              </a:buClr>
              <a:buSzPts val="2000"/>
              <a:buFont typeface="Arial"/>
              <a:buChar char="➜"/>
            </a:pPr>
            <a:r>
              <a:rPr lang="en-US" sz="1600" dirty="0">
                <a:solidFill>
                  <a:schemeClr val="bg2"/>
                </a:solidFill>
                <a:latin typeface="Nunito" pitchFamily="2" charset="0"/>
              </a:rPr>
              <a:t>Font: 11 </a:t>
            </a:r>
            <a:r>
              <a:rPr lang="en-US" sz="1600" dirty="0" err="1">
                <a:solidFill>
                  <a:schemeClr val="bg2"/>
                </a:solidFill>
                <a:latin typeface="Nunito" pitchFamily="2" charset="0"/>
              </a:rPr>
              <a:t>pt</a:t>
            </a:r>
            <a:r>
              <a:rPr lang="en-US" sz="1600" dirty="0">
                <a:solidFill>
                  <a:schemeClr val="bg2"/>
                </a:solidFill>
                <a:latin typeface="Nunito" pitchFamily="2" charset="0"/>
              </a:rPr>
              <a:t> Calibri, 11 </a:t>
            </a:r>
            <a:r>
              <a:rPr lang="en-US" sz="1600" dirty="0" err="1">
                <a:solidFill>
                  <a:schemeClr val="bg2"/>
                </a:solidFill>
                <a:latin typeface="Nunito" pitchFamily="2" charset="0"/>
              </a:rPr>
              <a:t>pt</a:t>
            </a:r>
            <a:r>
              <a:rPr lang="en-US" sz="1600" dirty="0">
                <a:solidFill>
                  <a:schemeClr val="bg2"/>
                </a:solidFill>
                <a:latin typeface="Nunito" pitchFamily="2" charset="0"/>
              </a:rPr>
              <a:t> Arial, and </a:t>
            </a:r>
            <a:r>
              <a:rPr lang="en-US" sz="1600" u="sng" dirty="0">
                <a:solidFill>
                  <a:schemeClr val="bg2"/>
                </a:solidFill>
                <a:latin typeface="Nunito" pitchFamily="2" charset="0"/>
              </a:rPr>
              <a:t>12 </a:t>
            </a:r>
            <a:r>
              <a:rPr lang="en-US" sz="1600" u="sng" dirty="0" err="1">
                <a:solidFill>
                  <a:schemeClr val="bg2"/>
                </a:solidFill>
                <a:latin typeface="Nunito" pitchFamily="2" charset="0"/>
              </a:rPr>
              <a:t>pt</a:t>
            </a:r>
            <a:r>
              <a:rPr lang="en-US" sz="1600" u="sng" dirty="0">
                <a:solidFill>
                  <a:schemeClr val="bg2"/>
                </a:solidFill>
                <a:latin typeface="Nunito" pitchFamily="2" charset="0"/>
              </a:rPr>
              <a:t> Times New Roman </a:t>
            </a:r>
          </a:p>
          <a:p>
            <a:pPr marL="457200" indent="-355600" algn="just">
              <a:lnSpc>
                <a:spcPct val="150000"/>
              </a:lnSpc>
              <a:buClr>
                <a:schemeClr val="accent4"/>
              </a:buClr>
              <a:buSzPts val="2000"/>
              <a:buFont typeface="Arial"/>
              <a:buChar char="➜"/>
            </a:pPr>
            <a:r>
              <a:rPr lang="en-US" sz="1600" dirty="0">
                <a:solidFill>
                  <a:schemeClr val="bg2"/>
                </a:solidFill>
                <a:latin typeface="Nunito" pitchFamily="2" charset="0"/>
              </a:rPr>
              <a:t>Double spaced</a:t>
            </a:r>
          </a:p>
          <a:p>
            <a:pPr marL="457200" indent="-355600" algn="just">
              <a:lnSpc>
                <a:spcPct val="150000"/>
              </a:lnSpc>
              <a:buClr>
                <a:schemeClr val="accent4"/>
              </a:buClr>
              <a:buSzPts val="2000"/>
              <a:buFont typeface="Arial"/>
              <a:buChar char="➜"/>
            </a:pPr>
            <a:r>
              <a:rPr lang="en-US" sz="1600" dirty="0">
                <a:solidFill>
                  <a:schemeClr val="bg2"/>
                </a:solidFill>
                <a:latin typeface="Nunito" pitchFamily="2" charset="0"/>
              </a:rPr>
              <a:t>1” margins on all sides</a:t>
            </a:r>
          </a:p>
          <a:p>
            <a:pPr marL="457200" indent="-355600" algn="just">
              <a:lnSpc>
                <a:spcPct val="150000"/>
              </a:lnSpc>
              <a:buClr>
                <a:schemeClr val="accent4"/>
              </a:buClr>
              <a:buSzPts val="2000"/>
              <a:buFont typeface="Arial"/>
              <a:buChar char="➜"/>
            </a:pPr>
            <a:r>
              <a:rPr lang="en-US" sz="1600" dirty="0">
                <a:solidFill>
                  <a:schemeClr val="bg2"/>
                </a:solidFill>
                <a:latin typeface="Nunito" pitchFamily="2" charset="0"/>
              </a:rPr>
              <a:t>Running head with page number</a:t>
            </a:r>
          </a:p>
          <a:p>
            <a:pPr marL="457200" indent="-355600" algn="just">
              <a:lnSpc>
                <a:spcPct val="150000"/>
              </a:lnSpc>
              <a:buClr>
                <a:schemeClr val="accent4"/>
              </a:buClr>
              <a:buSzPts val="2000"/>
              <a:buFont typeface="Arial"/>
              <a:buChar char="➜"/>
            </a:pPr>
            <a:r>
              <a:rPr lang="en-US" sz="1600" dirty="0">
                <a:solidFill>
                  <a:schemeClr val="bg2"/>
                </a:solidFill>
                <a:latin typeface="Nunito" pitchFamily="2" charset="0"/>
              </a:rPr>
              <a:t>Paper should include 4 major sections:</a:t>
            </a:r>
          </a:p>
          <a:p>
            <a:pPr marL="101600" algn="just">
              <a:lnSpc>
                <a:spcPct val="150000"/>
              </a:lnSpc>
              <a:buClr>
                <a:schemeClr val="accent4"/>
              </a:buClr>
              <a:buSzPts val="2000"/>
            </a:pPr>
            <a:r>
              <a:rPr lang="en-US" sz="1600" dirty="0">
                <a:solidFill>
                  <a:schemeClr val="bg2"/>
                </a:solidFill>
                <a:latin typeface="Nunito" pitchFamily="2" charset="0"/>
              </a:rPr>
              <a:t>	- Title Page</a:t>
            </a:r>
          </a:p>
          <a:p>
            <a:pPr marL="101600" algn="just">
              <a:lnSpc>
                <a:spcPct val="150000"/>
              </a:lnSpc>
              <a:buClr>
                <a:schemeClr val="accent4"/>
              </a:buClr>
              <a:buSzPts val="2000"/>
            </a:pPr>
            <a:r>
              <a:rPr lang="en-US" sz="1600" dirty="0">
                <a:solidFill>
                  <a:schemeClr val="bg2"/>
                </a:solidFill>
                <a:latin typeface="Nunito" pitchFamily="2" charset="0"/>
              </a:rPr>
              <a:t>	- Abstract (if required by professor)</a:t>
            </a:r>
          </a:p>
          <a:p>
            <a:pPr marL="101600" algn="just">
              <a:lnSpc>
                <a:spcPct val="150000"/>
              </a:lnSpc>
              <a:buClr>
                <a:schemeClr val="accent4"/>
              </a:buClr>
              <a:buSzPts val="2000"/>
            </a:pPr>
            <a:r>
              <a:rPr lang="en-US" sz="1600" dirty="0">
                <a:solidFill>
                  <a:schemeClr val="bg2"/>
                </a:solidFill>
                <a:latin typeface="Nunito" pitchFamily="2" charset="0"/>
              </a:rPr>
              <a:t>	- Main Body </a:t>
            </a:r>
          </a:p>
          <a:p>
            <a:pPr marL="101600" algn="just">
              <a:lnSpc>
                <a:spcPct val="150000"/>
              </a:lnSpc>
              <a:buClr>
                <a:schemeClr val="accent4"/>
              </a:buClr>
              <a:buSzPts val="2000"/>
            </a:pPr>
            <a:r>
              <a:rPr lang="en-US" sz="1600" dirty="0">
                <a:solidFill>
                  <a:schemeClr val="bg2"/>
                </a:solidFill>
                <a:latin typeface="Nunito" pitchFamily="2" charset="0"/>
              </a:rPr>
              <a:t>	- References	</a:t>
            </a:r>
          </a:p>
          <a:p>
            <a:pPr marL="457200" lvl="8" indent="-355600">
              <a:buClr>
                <a:schemeClr val="accent4"/>
              </a:buClr>
              <a:buSzPts val="2000"/>
              <a:buFont typeface="Arial"/>
              <a:buChar char="➜"/>
            </a:pPr>
            <a:endParaRPr lang="en-US" sz="1600" dirty="0">
              <a:solidFill>
                <a:schemeClr val="tx1"/>
              </a:solidFill>
              <a:latin typeface="Nunito" pitchFamily="2" charset="0"/>
            </a:endParaRPr>
          </a:p>
          <a:p>
            <a:pPr marL="457200" indent="-355600">
              <a:buClr>
                <a:schemeClr val="accent4"/>
              </a:buClr>
              <a:buSzPts val="2000"/>
              <a:buFont typeface="Arial"/>
              <a:buChar char="➜"/>
            </a:pPr>
            <a:endParaRPr lang="en-US" sz="1600" dirty="0">
              <a:solidFill>
                <a:schemeClr val="tx1"/>
              </a:solidFill>
              <a:latin typeface="Nunito" pitchFamily="2" charset="0"/>
            </a:endParaRPr>
          </a:p>
        </p:txBody>
      </p:sp>
    </p:spTree>
    <p:extLst>
      <p:ext uri="{BB962C8B-B14F-4D97-AF65-F5344CB8AC3E}">
        <p14:creationId xmlns:p14="http://schemas.microsoft.com/office/powerpoint/2010/main" val="239703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4450080" y="396326"/>
            <a:ext cx="2727600" cy="1726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Title Page</a:t>
            </a:r>
            <a:endParaRPr/>
          </a:p>
        </p:txBody>
      </p:sp>
      <p:sp>
        <p:nvSpPr>
          <p:cNvPr id="291" name="Google Shape;291;p22"/>
          <p:cNvSpPr txBox="1">
            <a:spLocks noGrp="1"/>
          </p:cNvSpPr>
          <p:nvPr>
            <p:ph type="body" idx="1"/>
          </p:nvPr>
        </p:nvSpPr>
        <p:spPr>
          <a:xfrm>
            <a:off x="4234613" y="1102475"/>
            <a:ext cx="2727600" cy="1918500"/>
          </a:xfrm>
          <a:prstGeom prst="rect">
            <a:avLst/>
          </a:prstGeom>
        </p:spPr>
        <p:txBody>
          <a:bodyPr spcFirstLastPara="1" wrap="square" lIns="0" tIns="0" rIns="0" bIns="0" anchor="t" anchorCtr="0">
            <a:noAutofit/>
          </a:bodyPr>
          <a:lstStyle/>
          <a:p>
            <a:pPr marL="285750" indent="-285750">
              <a:spcAft>
                <a:spcPts val="800"/>
              </a:spcAft>
            </a:pPr>
            <a:r>
              <a:rPr lang="en-US" sz="1800" dirty="0">
                <a:solidFill>
                  <a:schemeClr val="bg2"/>
                </a:solidFill>
              </a:rPr>
              <a:t>Title</a:t>
            </a:r>
          </a:p>
          <a:p>
            <a:pPr marL="285750" indent="-285750">
              <a:spcAft>
                <a:spcPts val="800"/>
              </a:spcAft>
            </a:pPr>
            <a:r>
              <a:rPr lang="en-US" sz="1800" dirty="0">
                <a:solidFill>
                  <a:schemeClr val="bg2"/>
                </a:solidFill>
              </a:rPr>
              <a:t>Your name</a:t>
            </a:r>
          </a:p>
          <a:p>
            <a:pPr marL="285750" indent="-285750">
              <a:spcAft>
                <a:spcPts val="800"/>
              </a:spcAft>
            </a:pPr>
            <a:r>
              <a:rPr lang="en-US" sz="1800" dirty="0">
                <a:solidFill>
                  <a:schemeClr val="bg2"/>
                </a:solidFill>
              </a:rPr>
              <a:t>Your school (FSU)</a:t>
            </a:r>
          </a:p>
          <a:p>
            <a:pPr marL="285750" indent="-285750">
              <a:spcAft>
                <a:spcPts val="800"/>
              </a:spcAft>
            </a:pPr>
            <a:r>
              <a:rPr lang="en-US" sz="1800" dirty="0">
                <a:solidFill>
                  <a:schemeClr val="bg2"/>
                </a:solidFill>
              </a:rPr>
              <a:t>Course name and number</a:t>
            </a:r>
          </a:p>
          <a:p>
            <a:pPr marL="285750" indent="-285750">
              <a:spcAft>
                <a:spcPts val="800"/>
              </a:spcAft>
            </a:pPr>
            <a:r>
              <a:rPr lang="en-US" sz="1800" dirty="0">
                <a:solidFill>
                  <a:schemeClr val="bg2"/>
                </a:solidFill>
              </a:rPr>
              <a:t>Professor’s name</a:t>
            </a:r>
          </a:p>
          <a:p>
            <a:pPr marL="285750" indent="-285750">
              <a:spcAft>
                <a:spcPts val="800"/>
              </a:spcAft>
            </a:pPr>
            <a:r>
              <a:rPr lang="en-US" sz="1800" dirty="0">
                <a:solidFill>
                  <a:schemeClr val="bg2"/>
                </a:solidFill>
              </a:rPr>
              <a:t>Due date of paper</a:t>
            </a:r>
          </a:p>
          <a:p>
            <a:pPr marL="285750" indent="-285750">
              <a:spcAft>
                <a:spcPts val="800"/>
              </a:spcAft>
            </a:pPr>
            <a:r>
              <a:rPr lang="en-US" sz="1800" dirty="0">
                <a:solidFill>
                  <a:schemeClr val="bg2"/>
                </a:solidFill>
              </a:rPr>
              <a:t>Page number in top right-hand corner</a:t>
            </a:r>
          </a:p>
          <a:p>
            <a:pPr marL="285750" indent="-285750">
              <a:spcAft>
                <a:spcPts val="800"/>
              </a:spcAft>
            </a:pPr>
            <a:r>
              <a:rPr lang="en-US" sz="1800" dirty="0">
                <a:solidFill>
                  <a:schemeClr val="bg2"/>
                </a:solidFill>
              </a:rPr>
              <a:t>Running head</a:t>
            </a:r>
          </a:p>
        </p:txBody>
      </p:sp>
      <p:pic>
        <p:nvPicPr>
          <p:cNvPr id="292" name="Google Shape;292;p22"/>
          <p:cNvPicPr preferRelativeResize="0"/>
          <p:nvPr/>
        </p:nvPicPr>
        <p:blipFill rotWithShape="1">
          <a:blip r:embed="rId3"/>
          <a:srcRect l="27573" t="4385" r="15103" b="-2473"/>
          <a:stretch/>
        </p:blipFill>
        <p:spPr>
          <a:xfrm>
            <a:off x="347360" y="340613"/>
            <a:ext cx="3779520" cy="4462273"/>
          </a:xfrm>
          <a:prstGeom prst="roundRect">
            <a:avLst>
              <a:gd name="adj" fmla="val 3654"/>
            </a:avLst>
          </a:prstGeom>
          <a:noFill/>
          <a:ln>
            <a:noFill/>
          </a:ln>
        </p:spPr>
      </p:pic>
      <p:sp>
        <p:nvSpPr>
          <p:cNvPr id="293" name="Google Shape;293;p2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cxnSp>
        <p:nvCxnSpPr>
          <p:cNvPr id="3" name="Straight Arrow Connector 2">
            <a:extLst>
              <a:ext uri="{FF2B5EF4-FFF2-40B4-BE49-F238E27FC236}">
                <a16:creationId xmlns:a16="http://schemas.microsoft.com/office/drawing/2014/main" id="{02B4C271-2128-916B-67F3-587E27409B0C}"/>
              </a:ext>
            </a:extLst>
          </p:cNvPr>
          <p:cNvCxnSpPr/>
          <p:nvPr/>
        </p:nvCxnSpPr>
        <p:spPr>
          <a:xfrm flipV="1">
            <a:off x="2174165" y="1353312"/>
            <a:ext cx="1889760" cy="4267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166E810-408F-CEE8-28A0-AFB1183864C2}"/>
              </a:ext>
            </a:extLst>
          </p:cNvPr>
          <p:cNvCxnSpPr/>
          <p:nvPr/>
        </p:nvCxnSpPr>
        <p:spPr>
          <a:xfrm flipV="1">
            <a:off x="2181787" y="1780032"/>
            <a:ext cx="2052826" cy="4754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F6F0BA-2FCF-7143-1FF7-B673732B1E6E}"/>
              </a:ext>
            </a:extLst>
          </p:cNvPr>
          <p:cNvCxnSpPr/>
          <p:nvPr/>
        </p:nvCxnSpPr>
        <p:spPr>
          <a:xfrm flipV="1">
            <a:off x="2237120" y="2122526"/>
            <a:ext cx="1889760" cy="424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15B900-D00C-8316-E901-0B6A8E0FF7CE}"/>
              </a:ext>
            </a:extLst>
          </p:cNvPr>
          <p:cNvCxnSpPr>
            <a:endCxn id="292" idx="3"/>
          </p:cNvCxnSpPr>
          <p:nvPr/>
        </p:nvCxnSpPr>
        <p:spPr>
          <a:xfrm flipV="1">
            <a:off x="2174165" y="2571750"/>
            <a:ext cx="1952715" cy="2209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5D28DC3-79C6-AF0C-2B0F-FBFB8501AB9E}"/>
              </a:ext>
            </a:extLst>
          </p:cNvPr>
          <p:cNvCxnSpPr/>
          <p:nvPr/>
        </p:nvCxnSpPr>
        <p:spPr>
          <a:xfrm>
            <a:off x="2072640" y="3081776"/>
            <a:ext cx="2054240" cy="1912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477B591-54EA-C98C-24F2-A6947B94996F}"/>
              </a:ext>
            </a:extLst>
          </p:cNvPr>
          <p:cNvCxnSpPr/>
          <p:nvPr/>
        </p:nvCxnSpPr>
        <p:spPr>
          <a:xfrm>
            <a:off x="2174165" y="3338700"/>
            <a:ext cx="2060448" cy="3635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98FD7A37-BF8B-481C-681B-02DC18B13451}"/>
                  </a:ext>
                </a:extLst>
              </p14:cNvPr>
              <p14:cNvContentPartPr/>
              <p14:nvPr/>
            </p14:nvContentPartPr>
            <p14:xfrm>
              <a:off x="3718224" y="597048"/>
              <a:ext cx="360" cy="360"/>
            </p14:xfrm>
          </p:contentPart>
        </mc:Choice>
        <mc:Fallback xmlns="">
          <p:pic>
            <p:nvPicPr>
              <p:cNvPr id="16" name="Ink 15">
                <a:extLst>
                  <a:ext uri="{FF2B5EF4-FFF2-40B4-BE49-F238E27FC236}">
                    <a16:creationId xmlns:a16="http://schemas.microsoft.com/office/drawing/2014/main" id="{98FD7A37-BF8B-481C-681B-02DC18B13451}"/>
                  </a:ext>
                </a:extLst>
              </p:cNvPr>
              <p:cNvPicPr/>
              <p:nvPr/>
            </p:nvPicPr>
            <p:blipFill>
              <a:blip r:embed="rId5"/>
              <a:stretch>
                <a:fillRect/>
              </a:stretch>
            </p:blipFill>
            <p:spPr>
              <a:xfrm>
                <a:off x="3709224" y="5880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F13CD63E-7B18-646F-393C-3D3557FD7B4A}"/>
                  </a:ext>
                </a:extLst>
              </p14:cNvPr>
              <p14:cNvContentPartPr/>
              <p14:nvPr/>
            </p14:nvContentPartPr>
            <p14:xfrm>
              <a:off x="827784" y="608928"/>
              <a:ext cx="3300120" cy="3803760"/>
            </p14:xfrm>
          </p:contentPart>
        </mc:Choice>
        <mc:Fallback xmlns="">
          <p:pic>
            <p:nvPicPr>
              <p:cNvPr id="17" name="Ink 16">
                <a:extLst>
                  <a:ext uri="{FF2B5EF4-FFF2-40B4-BE49-F238E27FC236}">
                    <a16:creationId xmlns:a16="http://schemas.microsoft.com/office/drawing/2014/main" id="{F13CD63E-7B18-646F-393C-3D3557FD7B4A}"/>
                  </a:ext>
                </a:extLst>
              </p:cNvPr>
              <p:cNvPicPr/>
              <p:nvPr/>
            </p:nvPicPr>
            <p:blipFill>
              <a:blip r:embed="rId7"/>
              <a:stretch>
                <a:fillRect/>
              </a:stretch>
            </p:blipFill>
            <p:spPr>
              <a:xfrm>
                <a:off x="818784" y="599928"/>
                <a:ext cx="3317760" cy="3821400"/>
              </a:xfrm>
              <a:prstGeom prst="rect">
                <a:avLst/>
              </a:prstGeom>
            </p:spPr>
          </p:pic>
        </mc:Fallback>
      </mc:AlternateContent>
      <p:grpSp>
        <p:nvGrpSpPr>
          <p:cNvPr id="20" name="Group 19">
            <a:extLst>
              <a:ext uri="{FF2B5EF4-FFF2-40B4-BE49-F238E27FC236}">
                <a16:creationId xmlns:a16="http://schemas.microsoft.com/office/drawing/2014/main" id="{5F5BA0FB-C101-8AFA-4955-E0D6E26A924E}"/>
              </a:ext>
            </a:extLst>
          </p:cNvPr>
          <p:cNvGrpSpPr/>
          <p:nvPr/>
        </p:nvGrpSpPr>
        <p:grpSpPr>
          <a:xfrm>
            <a:off x="3206304" y="1340808"/>
            <a:ext cx="682560" cy="195480"/>
            <a:chOff x="3206304" y="1340808"/>
            <a:chExt cx="682560" cy="195480"/>
          </a:xfrm>
        </p:grpSpPr>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95BAB0C7-4967-BF3E-6B23-A1B7B587667D}"/>
                    </a:ext>
                  </a:extLst>
                </p14:cNvPr>
                <p14:cNvContentPartPr/>
                <p14:nvPr/>
              </p14:nvContentPartPr>
              <p14:xfrm>
                <a:off x="3206304" y="1535928"/>
                <a:ext cx="360" cy="360"/>
              </p14:xfrm>
            </p:contentPart>
          </mc:Choice>
          <mc:Fallback xmlns="">
            <p:pic>
              <p:nvPicPr>
                <p:cNvPr id="18" name="Ink 17">
                  <a:extLst>
                    <a:ext uri="{FF2B5EF4-FFF2-40B4-BE49-F238E27FC236}">
                      <a16:creationId xmlns:a16="http://schemas.microsoft.com/office/drawing/2014/main" id="{95BAB0C7-4967-BF3E-6B23-A1B7B587667D}"/>
                    </a:ext>
                  </a:extLst>
                </p:cNvPr>
                <p:cNvPicPr/>
                <p:nvPr/>
              </p:nvPicPr>
              <p:blipFill>
                <a:blip r:embed="rId5"/>
                <a:stretch>
                  <a:fillRect/>
                </a:stretch>
              </p:blipFill>
              <p:spPr>
                <a:xfrm>
                  <a:off x="3197304" y="15269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E3381199-50A2-F71F-5F9A-87EDEA31FAB4}"/>
                    </a:ext>
                  </a:extLst>
                </p14:cNvPr>
                <p14:cNvContentPartPr/>
                <p14:nvPr/>
              </p14:nvContentPartPr>
              <p14:xfrm>
                <a:off x="3888504" y="1340808"/>
                <a:ext cx="360" cy="360"/>
              </p14:xfrm>
            </p:contentPart>
          </mc:Choice>
          <mc:Fallback xmlns="">
            <p:pic>
              <p:nvPicPr>
                <p:cNvPr id="19" name="Ink 18">
                  <a:extLst>
                    <a:ext uri="{FF2B5EF4-FFF2-40B4-BE49-F238E27FC236}">
                      <a16:creationId xmlns:a16="http://schemas.microsoft.com/office/drawing/2014/main" id="{E3381199-50A2-F71F-5F9A-87EDEA31FAB4}"/>
                    </a:ext>
                  </a:extLst>
                </p:cNvPr>
                <p:cNvPicPr/>
                <p:nvPr/>
              </p:nvPicPr>
              <p:blipFill>
                <a:blip r:embed="rId5"/>
                <a:stretch>
                  <a:fillRect/>
                </a:stretch>
              </p:blipFill>
              <p:spPr>
                <a:xfrm>
                  <a:off x="3879504" y="1331808"/>
                  <a:ext cx="18000" cy="18000"/>
                </a:xfrm>
                <a:prstGeom prst="rect">
                  <a:avLst/>
                </a:prstGeom>
              </p:spPr>
            </p:pic>
          </mc:Fallback>
        </mc:AlternateContent>
      </p:grpSp>
      <p:sp>
        <p:nvSpPr>
          <p:cNvPr id="2" name="TextBox 1">
            <a:extLst>
              <a:ext uri="{FF2B5EF4-FFF2-40B4-BE49-F238E27FC236}">
                <a16:creationId xmlns:a16="http://schemas.microsoft.com/office/drawing/2014/main" id="{BF138BF6-5601-BD07-3F30-45245A63F73B}"/>
              </a:ext>
            </a:extLst>
          </p:cNvPr>
          <p:cNvSpPr txBox="1"/>
          <p:nvPr/>
        </p:nvSpPr>
        <p:spPr>
          <a:xfrm>
            <a:off x="402182" y="423094"/>
            <a:ext cx="231832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Running head: TESTING STUFF</a:t>
            </a:r>
          </a:p>
        </p:txBody>
      </p:sp>
      <p:sp>
        <p:nvSpPr>
          <p:cNvPr id="4" name="Freeform: Shape 3">
            <a:extLst>
              <a:ext uri="{FF2B5EF4-FFF2-40B4-BE49-F238E27FC236}">
                <a16:creationId xmlns:a16="http://schemas.microsoft.com/office/drawing/2014/main" id="{2A7BD980-7B15-42F4-6F52-76EB12EAA0C6}"/>
              </a:ext>
            </a:extLst>
          </p:cNvPr>
          <p:cNvSpPr/>
          <p:nvPr/>
        </p:nvSpPr>
        <p:spPr>
          <a:xfrm>
            <a:off x="628073" y="729673"/>
            <a:ext cx="3426691" cy="4008896"/>
          </a:xfrm>
          <a:custGeom>
            <a:avLst/>
            <a:gdLst>
              <a:gd name="connsiteX0" fmla="*/ 120072 w 3426691"/>
              <a:gd name="connsiteY0" fmla="*/ 0 h 4008896"/>
              <a:gd name="connsiteX1" fmla="*/ 101600 w 3426691"/>
              <a:gd name="connsiteY1" fmla="*/ 55418 h 4008896"/>
              <a:gd name="connsiteX2" fmla="*/ 92363 w 3426691"/>
              <a:gd name="connsiteY2" fmla="*/ 110836 h 4008896"/>
              <a:gd name="connsiteX3" fmla="*/ 73891 w 3426691"/>
              <a:gd name="connsiteY3" fmla="*/ 157018 h 4008896"/>
              <a:gd name="connsiteX4" fmla="*/ 46182 w 3426691"/>
              <a:gd name="connsiteY4" fmla="*/ 286327 h 4008896"/>
              <a:gd name="connsiteX5" fmla="*/ 27709 w 3426691"/>
              <a:gd name="connsiteY5" fmla="*/ 341745 h 4008896"/>
              <a:gd name="connsiteX6" fmla="*/ 18472 w 3426691"/>
              <a:gd name="connsiteY6" fmla="*/ 452582 h 4008896"/>
              <a:gd name="connsiteX7" fmla="*/ 9236 w 3426691"/>
              <a:gd name="connsiteY7" fmla="*/ 498763 h 4008896"/>
              <a:gd name="connsiteX8" fmla="*/ 0 w 3426691"/>
              <a:gd name="connsiteY8" fmla="*/ 683491 h 4008896"/>
              <a:gd name="connsiteX9" fmla="*/ 9236 w 3426691"/>
              <a:gd name="connsiteY9" fmla="*/ 1108363 h 4008896"/>
              <a:gd name="connsiteX10" fmla="*/ 18472 w 3426691"/>
              <a:gd name="connsiteY10" fmla="*/ 1154545 h 4008896"/>
              <a:gd name="connsiteX11" fmla="*/ 27709 w 3426691"/>
              <a:gd name="connsiteY11" fmla="*/ 1237672 h 4008896"/>
              <a:gd name="connsiteX12" fmla="*/ 46182 w 3426691"/>
              <a:gd name="connsiteY12" fmla="*/ 1330036 h 4008896"/>
              <a:gd name="connsiteX13" fmla="*/ 36945 w 3426691"/>
              <a:gd name="connsiteY13" fmla="*/ 1570182 h 4008896"/>
              <a:gd name="connsiteX14" fmla="*/ 55418 w 3426691"/>
              <a:gd name="connsiteY14" fmla="*/ 1782618 h 4008896"/>
              <a:gd name="connsiteX15" fmla="*/ 64654 w 3426691"/>
              <a:gd name="connsiteY15" fmla="*/ 1874982 h 4008896"/>
              <a:gd name="connsiteX16" fmla="*/ 73891 w 3426691"/>
              <a:gd name="connsiteY16" fmla="*/ 2004291 h 4008896"/>
              <a:gd name="connsiteX17" fmla="*/ 83127 w 3426691"/>
              <a:gd name="connsiteY17" fmla="*/ 2050472 h 4008896"/>
              <a:gd name="connsiteX18" fmla="*/ 92363 w 3426691"/>
              <a:gd name="connsiteY18" fmla="*/ 2115127 h 4008896"/>
              <a:gd name="connsiteX19" fmla="*/ 101600 w 3426691"/>
              <a:gd name="connsiteY19" fmla="*/ 2521527 h 4008896"/>
              <a:gd name="connsiteX20" fmla="*/ 120072 w 3426691"/>
              <a:gd name="connsiteY20" fmla="*/ 2632363 h 4008896"/>
              <a:gd name="connsiteX21" fmla="*/ 138545 w 3426691"/>
              <a:gd name="connsiteY21" fmla="*/ 2715491 h 4008896"/>
              <a:gd name="connsiteX22" fmla="*/ 193963 w 3426691"/>
              <a:gd name="connsiteY22" fmla="*/ 2826327 h 4008896"/>
              <a:gd name="connsiteX23" fmla="*/ 212436 w 3426691"/>
              <a:gd name="connsiteY23" fmla="*/ 2863272 h 4008896"/>
              <a:gd name="connsiteX24" fmla="*/ 249382 w 3426691"/>
              <a:gd name="connsiteY24" fmla="*/ 2900218 h 4008896"/>
              <a:gd name="connsiteX25" fmla="*/ 332509 w 3426691"/>
              <a:gd name="connsiteY25" fmla="*/ 3029527 h 4008896"/>
              <a:gd name="connsiteX26" fmla="*/ 378691 w 3426691"/>
              <a:gd name="connsiteY26" fmla="*/ 3084945 h 4008896"/>
              <a:gd name="connsiteX27" fmla="*/ 415636 w 3426691"/>
              <a:gd name="connsiteY27" fmla="*/ 3140363 h 4008896"/>
              <a:gd name="connsiteX28" fmla="*/ 461818 w 3426691"/>
              <a:gd name="connsiteY28" fmla="*/ 3177309 h 4008896"/>
              <a:gd name="connsiteX29" fmla="*/ 489527 w 3426691"/>
              <a:gd name="connsiteY29" fmla="*/ 3214254 h 4008896"/>
              <a:gd name="connsiteX30" fmla="*/ 563418 w 3426691"/>
              <a:gd name="connsiteY30" fmla="*/ 3269672 h 4008896"/>
              <a:gd name="connsiteX31" fmla="*/ 600363 w 3426691"/>
              <a:gd name="connsiteY31" fmla="*/ 3288145 h 4008896"/>
              <a:gd name="connsiteX32" fmla="*/ 711200 w 3426691"/>
              <a:gd name="connsiteY32" fmla="*/ 3362036 h 4008896"/>
              <a:gd name="connsiteX33" fmla="*/ 822036 w 3426691"/>
              <a:gd name="connsiteY33" fmla="*/ 3426691 h 4008896"/>
              <a:gd name="connsiteX34" fmla="*/ 895927 w 3426691"/>
              <a:gd name="connsiteY34" fmla="*/ 3463636 h 4008896"/>
              <a:gd name="connsiteX35" fmla="*/ 960582 w 3426691"/>
              <a:gd name="connsiteY35" fmla="*/ 3500582 h 4008896"/>
              <a:gd name="connsiteX36" fmla="*/ 1006763 w 3426691"/>
              <a:gd name="connsiteY36" fmla="*/ 3528291 h 4008896"/>
              <a:gd name="connsiteX37" fmla="*/ 1062182 w 3426691"/>
              <a:gd name="connsiteY37" fmla="*/ 3556000 h 4008896"/>
              <a:gd name="connsiteX38" fmla="*/ 1089891 w 3426691"/>
              <a:gd name="connsiteY38" fmla="*/ 3583709 h 4008896"/>
              <a:gd name="connsiteX39" fmla="*/ 1163782 w 3426691"/>
              <a:gd name="connsiteY39" fmla="*/ 3611418 h 4008896"/>
              <a:gd name="connsiteX40" fmla="*/ 1200727 w 3426691"/>
              <a:gd name="connsiteY40" fmla="*/ 3639127 h 4008896"/>
              <a:gd name="connsiteX41" fmla="*/ 1394691 w 3426691"/>
              <a:gd name="connsiteY41" fmla="*/ 3722254 h 4008896"/>
              <a:gd name="connsiteX42" fmla="*/ 1579418 w 3426691"/>
              <a:gd name="connsiteY42" fmla="*/ 3786909 h 4008896"/>
              <a:gd name="connsiteX43" fmla="*/ 1625600 w 3426691"/>
              <a:gd name="connsiteY43" fmla="*/ 3805382 h 4008896"/>
              <a:gd name="connsiteX44" fmla="*/ 1690254 w 3426691"/>
              <a:gd name="connsiteY44" fmla="*/ 3814618 h 4008896"/>
              <a:gd name="connsiteX45" fmla="*/ 1764145 w 3426691"/>
              <a:gd name="connsiteY45" fmla="*/ 3833091 h 4008896"/>
              <a:gd name="connsiteX46" fmla="*/ 1819563 w 3426691"/>
              <a:gd name="connsiteY46" fmla="*/ 3851563 h 4008896"/>
              <a:gd name="connsiteX47" fmla="*/ 2022763 w 3426691"/>
              <a:gd name="connsiteY47" fmla="*/ 3870036 h 4008896"/>
              <a:gd name="connsiteX48" fmla="*/ 2133600 w 3426691"/>
              <a:gd name="connsiteY48" fmla="*/ 3888509 h 4008896"/>
              <a:gd name="connsiteX49" fmla="*/ 2189018 w 3426691"/>
              <a:gd name="connsiteY49" fmla="*/ 3897745 h 4008896"/>
              <a:gd name="connsiteX50" fmla="*/ 2336800 w 3426691"/>
              <a:gd name="connsiteY50" fmla="*/ 3906982 h 4008896"/>
              <a:gd name="connsiteX51" fmla="*/ 2697018 w 3426691"/>
              <a:gd name="connsiteY51" fmla="*/ 3962400 h 4008896"/>
              <a:gd name="connsiteX52" fmla="*/ 2854036 w 3426691"/>
              <a:gd name="connsiteY52" fmla="*/ 3971636 h 4008896"/>
              <a:gd name="connsiteX53" fmla="*/ 2955636 w 3426691"/>
              <a:gd name="connsiteY53" fmla="*/ 3980872 h 4008896"/>
              <a:gd name="connsiteX54" fmla="*/ 3001818 w 3426691"/>
              <a:gd name="connsiteY54" fmla="*/ 3990109 h 4008896"/>
              <a:gd name="connsiteX55" fmla="*/ 3075709 w 3426691"/>
              <a:gd name="connsiteY55" fmla="*/ 4008582 h 4008896"/>
              <a:gd name="connsiteX56" fmla="*/ 3214254 w 3426691"/>
              <a:gd name="connsiteY56" fmla="*/ 3999345 h 4008896"/>
              <a:gd name="connsiteX57" fmla="*/ 3260436 w 3426691"/>
              <a:gd name="connsiteY57" fmla="*/ 3971636 h 4008896"/>
              <a:gd name="connsiteX58" fmla="*/ 3426691 w 3426691"/>
              <a:gd name="connsiteY58" fmla="*/ 3962400 h 40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26691" h="4008896">
                <a:moveTo>
                  <a:pt x="120072" y="0"/>
                </a:moveTo>
                <a:cubicBezTo>
                  <a:pt x="113915" y="18473"/>
                  <a:pt x="106323" y="36528"/>
                  <a:pt x="101600" y="55418"/>
                </a:cubicBezTo>
                <a:cubicBezTo>
                  <a:pt x="97058" y="73586"/>
                  <a:pt x="97291" y="92768"/>
                  <a:pt x="92363" y="110836"/>
                </a:cubicBezTo>
                <a:cubicBezTo>
                  <a:pt x="88001" y="126832"/>
                  <a:pt x="79134" y="141289"/>
                  <a:pt x="73891" y="157018"/>
                </a:cubicBezTo>
                <a:cubicBezTo>
                  <a:pt x="59951" y="198837"/>
                  <a:pt x="60122" y="244508"/>
                  <a:pt x="46182" y="286327"/>
                </a:cubicBezTo>
                <a:lnTo>
                  <a:pt x="27709" y="341745"/>
                </a:lnTo>
                <a:cubicBezTo>
                  <a:pt x="24630" y="378691"/>
                  <a:pt x="22804" y="415762"/>
                  <a:pt x="18472" y="452582"/>
                </a:cubicBezTo>
                <a:cubicBezTo>
                  <a:pt x="16638" y="468173"/>
                  <a:pt x="10488" y="483114"/>
                  <a:pt x="9236" y="498763"/>
                </a:cubicBezTo>
                <a:cubicBezTo>
                  <a:pt x="4320" y="560220"/>
                  <a:pt x="3079" y="621915"/>
                  <a:pt x="0" y="683491"/>
                </a:cubicBezTo>
                <a:cubicBezTo>
                  <a:pt x="3079" y="825115"/>
                  <a:pt x="3685" y="966814"/>
                  <a:pt x="9236" y="1108363"/>
                </a:cubicBezTo>
                <a:cubicBezTo>
                  <a:pt x="9851" y="1124050"/>
                  <a:pt x="16252" y="1139004"/>
                  <a:pt x="18472" y="1154545"/>
                </a:cubicBezTo>
                <a:cubicBezTo>
                  <a:pt x="22415" y="1182144"/>
                  <a:pt x="24024" y="1210037"/>
                  <a:pt x="27709" y="1237672"/>
                </a:cubicBezTo>
                <a:cubicBezTo>
                  <a:pt x="34181" y="1286210"/>
                  <a:pt x="35691" y="1288074"/>
                  <a:pt x="46182" y="1330036"/>
                </a:cubicBezTo>
                <a:cubicBezTo>
                  <a:pt x="43103" y="1410085"/>
                  <a:pt x="35311" y="1490091"/>
                  <a:pt x="36945" y="1570182"/>
                </a:cubicBezTo>
                <a:cubicBezTo>
                  <a:pt x="38395" y="1641246"/>
                  <a:pt x="48983" y="1711831"/>
                  <a:pt x="55418" y="1782618"/>
                </a:cubicBezTo>
                <a:cubicBezTo>
                  <a:pt x="58219" y="1813432"/>
                  <a:pt x="62084" y="1844147"/>
                  <a:pt x="64654" y="1874982"/>
                </a:cubicBezTo>
                <a:cubicBezTo>
                  <a:pt x="68243" y="1918046"/>
                  <a:pt x="69367" y="1961316"/>
                  <a:pt x="73891" y="2004291"/>
                </a:cubicBezTo>
                <a:cubicBezTo>
                  <a:pt x="75534" y="2019903"/>
                  <a:pt x="80546" y="2034987"/>
                  <a:pt x="83127" y="2050472"/>
                </a:cubicBezTo>
                <a:cubicBezTo>
                  <a:pt x="86706" y="2071946"/>
                  <a:pt x="89284" y="2093575"/>
                  <a:pt x="92363" y="2115127"/>
                </a:cubicBezTo>
                <a:cubicBezTo>
                  <a:pt x="95442" y="2250594"/>
                  <a:pt x="96290" y="2386129"/>
                  <a:pt x="101600" y="2521527"/>
                </a:cubicBezTo>
                <a:cubicBezTo>
                  <a:pt x="102584" y="2546606"/>
                  <a:pt x="114118" y="2604578"/>
                  <a:pt x="120072" y="2632363"/>
                </a:cubicBezTo>
                <a:cubicBezTo>
                  <a:pt x="126020" y="2660118"/>
                  <a:pt x="130078" y="2688398"/>
                  <a:pt x="138545" y="2715491"/>
                </a:cubicBezTo>
                <a:cubicBezTo>
                  <a:pt x="156741" y="2773718"/>
                  <a:pt x="166889" y="2777594"/>
                  <a:pt x="193963" y="2826327"/>
                </a:cubicBezTo>
                <a:cubicBezTo>
                  <a:pt x="200650" y="2838363"/>
                  <a:pt x="204175" y="2852257"/>
                  <a:pt x="212436" y="2863272"/>
                </a:cubicBezTo>
                <a:cubicBezTo>
                  <a:pt x="222886" y="2877205"/>
                  <a:pt x="239185" y="2886099"/>
                  <a:pt x="249382" y="2900218"/>
                </a:cubicBezTo>
                <a:cubicBezTo>
                  <a:pt x="279383" y="2941758"/>
                  <a:pt x="299705" y="2990163"/>
                  <a:pt x="332509" y="3029527"/>
                </a:cubicBezTo>
                <a:cubicBezTo>
                  <a:pt x="347903" y="3048000"/>
                  <a:pt x="364263" y="3065708"/>
                  <a:pt x="378691" y="3084945"/>
                </a:cubicBezTo>
                <a:cubicBezTo>
                  <a:pt x="392012" y="3102706"/>
                  <a:pt x="400784" y="3123861"/>
                  <a:pt x="415636" y="3140363"/>
                </a:cubicBezTo>
                <a:cubicBezTo>
                  <a:pt x="428824" y="3155016"/>
                  <a:pt x="447878" y="3163369"/>
                  <a:pt x="461818" y="3177309"/>
                </a:cubicBezTo>
                <a:cubicBezTo>
                  <a:pt x="472703" y="3188194"/>
                  <a:pt x="478642" y="3203369"/>
                  <a:pt x="489527" y="3214254"/>
                </a:cubicBezTo>
                <a:cubicBezTo>
                  <a:pt x="501377" y="3226104"/>
                  <a:pt x="543518" y="3258301"/>
                  <a:pt x="563418" y="3269672"/>
                </a:cubicBezTo>
                <a:cubicBezTo>
                  <a:pt x="575373" y="3276503"/>
                  <a:pt x="588687" y="3280848"/>
                  <a:pt x="600363" y="3288145"/>
                </a:cubicBezTo>
                <a:cubicBezTo>
                  <a:pt x="638017" y="3311679"/>
                  <a:pt x="673546" y="3338502"/>
                  <a:pt x="711200" y="3362036"/>
                </a:cubicBezTo>
                <a:cubicBezTo>
                  <a:pt x="747470" y="3384705"/>
                  <a:pt x="783780" y="3407563"/>
                  <a:pt x="822036" y="3426691"/>
                </a:cubicBezTo>
                <a:cubicBezTo>
                  <a:pt x="846666" y="3439006"/>
                  <a:pt x="876455" y="3444164"/>
                  <a:pt x="895927" y="3463636"/>
                </a:cubicBezTo>
                <a:cubicBezTo>
                  <a:pt x="932612" y="3500321"/>
                  <a:pt x="910964" y="3488177"/>
                  <a:pt x="960582" y="3500582"/>
                </a:cubicBezTo>
                <a:cubicBezTo>
                  <a:pt x="975976" y="3509818"/>
                  <a:pt x="991003" y="3519695"/>
                  <a:pt x="1006763" y="3528291"/>
                </a:cubicBezTo>
                <a:cubicBezTo>
                  <a:pt x="1024895" y="3538181"/>
                  <a:pt x="1044997" y="3544544"/>
                  <a:pt x="1062182" y="3556000"/>
                </a:cubicBezTo>
                <a:cubicBezTo>
                  <a:pt x="1073050" y="3563246"/>
                  <a:pt x="1079262" y="3576117"/>
                  <a:pt x="1089891" y="3583709"/>
                </a:cubicBezTo>
                <a:cubicBezTo>
                  <a:pt x="1115900" y="3602287"/>
                  <a:pt x="1134029" y="3603980"/>
                  <a:pt x="1163782" y="3611418"/>
                </a:cubicBezTo>
                <a:cubicBezTo>
                  <a:pt x="1176097" y="3620654"/>
                  <a:pt x="1187361" y="3631490"/>
                  <a:pt x="1200727" y="3639127"/>
                </a:cubicBezTo>
                <a:cubicBezTo>
                  <a:pt x="1290234" y="3690274"/>
                  <a:pt x="1297475" y="3685219"/>
                  <a:pt x="1394691" y="3722254"/>
                </a:cubicBezTo>
                <a:cubicBezTo>
                  <a:pt x="1655434" y="3821585"/>
                  <a:pt x="1321002" y="3700770"/>
                  <a:pt x="1579418" y="3786909"/>
                </a:cubicBezTo>
                <a:cubicBezTo>
                  <a:pt x="1595147" y="3792152"/>
                  <a:pt x="1609515" y="3801361"/>
                  <a:pt x="1625600" y="3805382"/>
                </a:cubicBezTo>
                <a:cubicBezTo>
                  <a:pt x="1646720" y="3810662"/>
                  <a:pt x="1668907" y="3810349"/>
                  <a:pt x="1690254" y="3814618"/>
                </a:cubicBezTo>
                <a:cubicBezTo>
                  <a:pt x="1715149" y="3819597"/>
                  <a:pt x="1739733" y="3826116"/>
                  <a:pt x="1764145" y="3833091"/>
                </a:cubicBezTo>
                <a:cubicBezTo>
                  <a:pt x="1782868" y="3838440"/>
                  <a:pt x="1800469" y="3847744"/>
                  <a:pt x="1819563" y="3851563"/>
                </a:cubicBezTo>
                <a:cubicBezTo>
                  <a:pt x="1853745" y="3858399"/>
                  <a:pt x="2002811" y="3868501"/>
                  <a:pt x="2022763" y="3870036"/>
                </a:cubicBezTo>
                <a:cubicBezTo>
                  <a:pt x="2104056" y="3886294"/>
                  <a:pt x="2034317" y="3873235"/>
                  <a:pt x="2133600" y="3888509"/>
                </a:cubicBezTo>
                <a:cubicBezTo>
                  <a:pt x="2152110" y="3891357"/>
                  <a:pt x="2170367" y="3896049"/>
                  <a:pt x="2189018" y="3897745"/>
                </a:cubicBezTo>
                <a:cubicBezTo>
                  <a:pt x="2238172" y="3902214"/>
                  <a:pt x="2287539" y="3903903"/>
                  <a:pt x="2336800" y="3906982"/>
                </a:cubicBezTo>
                <a:cubicBezTo>
                  <a:pt x="2456873" y="3925455"/>
                  <a:pt x="2576471" y="3947332"/>
                  <a:pt x="2697018" y="3962400"/>
                </a:cubicBezTo>
                <a:cubicBezTo>
                  <a:pt x="2749043" y="3968903"/>
                  <a:pt x="2801739" y="3967901"/>
                  <a:pt x="2854036" y="3971636"/>
                </a:cubicBezTo>
                <a:cubicBezTo>
                  <a:pt x="2887956" y="3974059"/>
                  <a:pt x="2921769" y="3977793"/>
                  <a:pt x="2955636" y="3980872"/>
                </a:cubicBezTo>
                <a:cubicBezTo>
                  <a:pt x="2971030" y="3983951"/>
                  <a:pt x="2986521" y="3986579"/>
                  <a:pt x="3001818" y="3990109"/>
                </a:cubicBezTo>
                <a:cubicBezTo>
                  <a:pt x="3026556" y="3995818"/>
                  <a:pt x="3050345" y="4007479"/>
                  <a:pt x="3075709" y="4008582"/>
                </a:cubicBezTo>
                <a:cubicBezTo>
                  <a:pt x="3121950" y="4010592"/>
                  <a:pt x="3168072" y="4002424"/>
                  <a:pt x="3214254" y="3999345"/>
                </a:cubicBezTo>
                <a:cubicBezTo>
                  <a:pt x="3229648" y="3990109"/>
                  <a:pt x="3243768" y="3978303"/>
                  <a:pt x="3260436" y="3971636"/>
                </a:cubicBezTo>
                <a:cubicBezTo>
                  <a:pt x="3303149" y="3954551"/>
                  <a:pt x="3399823" y="3962400"/>
                  <a:pt x="3426691" y="396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E139EDD-223B-3BB3-30DF-BFB2CBF48B10}"/>
              </a:ext>
            </a:extLst>
          </p:cNvPr>
          <p:cNvSpPr/>
          <p:nvPr/>
        </p:nvSpPr>
        <p:spPr>
          <a:xfrm>
            <a:off x="3990109" y="4581236"/>
            <a:ext cx="138546" cy="323273"/>
          </a:xfrm>
          <a:custGeom>
            <a:avLst/>
            <a:gdLst>
              <a:gd name="connsiteX0" fmla="*/ 0 w 138546"/>
              <a:gd name="connsiteY0" fmla="*/ 0 h 323273"/>
              <a:gd name="connsiteX1" fmla="*/ 27709 w 138546"/>
              <a:gd name="connsiteY1" fmla="*/ 46182 h 323273"/>
              <a:gd name="connsiteX2" fmla="*/ 55418 w 138546"/>
              <a:gd name="connsiteY2" fmla="*/ 73891 h 323273"/>
              <a:gd name="connsiteX3" fmla="*/ 64655 w 138546"/>
              <a:gd name="connsiteY3" fmla="*/ 101600 h 323273"/>
              <a:gd name="connsiteX4" fmla="*/ 120073 w 138546"/>
              <a:gd name="connsiteY4" fmla="*/ 157019 h 323273"/>
              <a:gd name="connsiteX5" fmla="*/ 138546 w 138546"/>
              <a:gd name="connsiteY5" fmla="*/ 184728 h 323273"/>
              <a:gd name="connsiteX6" fmla="*/ 83127 w 138546"/>
              <a:gd name="connsiteY6" fmla="*/ 314037 h 323273"/>
              <a:gd name="connsiteX7" fmla="*/ 73891 w 138546"/>
              <a:gd name="connsiteY7" fmla="*/ 323273 h 32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46" h="323273">
                <a:moveTo>
                  <a:pt x="0" y="0"/>
                </a:moveTo>
                <a:cubicBezTo>
                  <a:pt x="9236" y="15394"/>
                  <a:pt x="16938" y="31820"/>
                  <a:pt x="27709" y="46182"/>
                </a:cubicBezTo>
                <a:cubicBezTo>
                  <a:pt x="35546" y="56632"/>
                  <a:pt x="48172" y="63023"/>
                  <a:pt x="55418" y="73891"/>
                </a:cubicBezTo>
                <a:cubicBezTo>
                  <a:pt x="60819" y="81992"/>
                  <a:pt x="59825" y="93147"/>
                  <a:pt x="64655" y="101600"/>
                </a:cubicBezTo>
                <a:cubicBezTo>
                  <a:pt x="85806" y="138614"/>
                  <a:pt x="89087" y="136361"/>
                  <a:pt x="120073" y="157019"/>
                </a:cubicBezTo>
                <a:cubicBezTo>
                  <a:pt x="126231" y="166255"/>
                  <a:pt x="138546" y="173627"/>
                  <a:pt x="138546" y="184728"/>
                </a:cubicBezTo>
                <a:cubicBezTo>
                  <a:pt x="138546" y="227124"/>
                  <a:pt x="113293" y="283871"/>
                  <a:pt x="83127" y="314037"/>
                </a:cubicBezTo>
                <a:lnTo>
                  <a:pt x="73891" y="32327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3" name="Google Shape;293;p22"/>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90" name="Google Shape;290;p22"/>
          <p:cNvSpPr txBox="1">
            <a:spLocks noGrp="1"/>
          </p:cNvSpPr>
          <p:nvPr>
            <p:ph type="title" idx="4294967295"/>
          </p:nvPr>
        </p:nvSpPr>
        <p:spPr>
          <a:xfrm>
            <a:off x="489158" y="416428"/>
            <a:ext cx="1845334" cy="98980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Abstract</a:t>
            </a:r>
            <a:br>
              <a:rPr lang="en"/>
            </a:br>
            <a:endParaRPr/>
          </a:p>
        </p:txBody>
      </p:sp>
      <p:pic>
        <p:nvPicPr>
          <p:cNvPr id="292" name="Google Shape;292;p22"/>
          <p:cNvPicPr preferRelativeResize="0"/>
          <p:nvPr/>
        </p:nvPicPr>
        <p:blipFill rotWithShape="1">
          <a:blip r:embed="rId3"/>
          <a:srcRect l="1638" r="1638" b="47006"/>
          <a:stretch/>
        </p:blipFill>
        <p:spPr>
          <a:xfrm>
            <a:off x="2382982" y="416428"/>
            <a:ext cx="4524496" cy="3996550"/>
          </a:xfrm>
          <a:prstGeom prst="roundRect">
            <a:avLst>
              <a:gd name="adj" fmla="val 3654"/>
            </a:avLst>
          </a:prstGeom>
          <a:noFill/>
          <a:ln>
            <a:noFill/>
          </a:ln>
        </p:spPr>
      </p:pic>
      <p:sp>
        <p:nvSpPr>
          <p:cNvPr id="5" name="TextBox 4">
            <a:extLst>
              <a:ext uri="{FF2B5EF4-FFF2-40B4-BE49-F238E27FC236}">
                <a16:creationId xmlns:a16="http://schemas.microsoft.com/office/drawing/2014/main" id="{7E5ADC51-EF86-58F8-8ED1-38ED8886C44F}"/>
              </a:ext>
            </a:extLst>
          </p:cNvPr>
          <p:cNvSpPr txBox="1"/>
          <p:nvPr/>
        </p:nvSpPr>
        <p:spPr>
          <a:xfrm>
            <a:off x="204088" y="911332"/>
            <a:ext cx="2178894" cy="3916457"/>
          </a:xfrm>
          <a:prstGeom prst="rect">
            <a:avLst/>
          </a:prstGeom>
          <a:noFill/>
        </p:spPr>
        <p:txBody>
          <a:bodyPr wrap="square" rtlCol="0">
            <a:spAutoFit/>
          </a:bodyPr>
          <a:lstStyle/>
          <a:p>
            <a:pPr marL="457200" marR="0" lvl="0" indent="-355600" algn="l" defTabSz="914400" rtl="0" eaLnBrk="1" fontAlgn="auto" latinLnBrk="0" hangingPunct="1">
              <a:lnSpc>
                <a:spcPct val="200000"/>
              </a:lnSpc>
              <a:spcBef>
                <a:spcPts val="0"/>
              </a:spcBef>
              <a:spcAft>
                <a:spcPts val="0"/>
              </a:spcAft>
              <a:buClr>
                <a:srgbClr val="7598FF"/>
              </a:buClr>
              <a:buSzPts val="2000"/>
              <a:buFont typeface="Nunito"/>
              <a:buChar char="➜"/>
              <a:tabLst/>
              <a:defRPr/>
            </a:pPr>
            <a:r>
              <a:rPr kumimoji="0" lang="en-US" b="0" u="none" strike="noStrike" kern="0" cap="none" spc="0" normalizeH="0" baseline="0" noProof="0" dirty="0">
                <a:ln>
                  <a:noFill/>
                </a:ln>
                <a:solidFill>
                  <a:srgbClr val="C6C8D6"/>
                </a:solidFill>
                <a:effectLst/>
                <a:uLnTx/>
                <a:uFillTx/>
                <a:latin typeface="Nunito"/>
                <a:sym typeface="Nunito"/>
              </a:rPr>
              <a:t>Used </a:t>
            </a:r>
            <a:r>
              <a:rPr lang="en-US" dirty="0">
                <a:solidFill>
                  <a:srgbClr val="C6C8D6"/>
                </a:solidFill>
                <a:latin typeface="Nunito"/>
                <a:sym typeface="Nunito"/>
              </a:rPr>
              <a:t>in research papers</a:t>
            </a:r>
          </a:p>
          <a:p>
            <a:pPr marL="457200" marR="0" lvl="0" indent="-355600" algn="l" defTabSz="914400" rtl="0" eaLnBrk="1" fontAlgn="auto" latinLnBrk="0" hangingPunct="1">
              <a:lnSpc>
                <a:spcPct val="200000"/>
              </a:lnSpc>
              <a:spcBef>
                <a:spcPts val="0"/>
              </a:spcBef>
              <a:spcAft>
                <a:spcPts val="0"/>
              </a:spcAft>
              <a:buClr>
                <a:srgbClr val="7598FF"/>
              </a:buClr>
              <a:buSzPts val="2000"/>
              <a:buFont typeface="Nunito"/>
              <a:buChar char="➜"/>
              <a:tabLst/>
              <a:defRPr/>
            </a:pPr>
            <a:r>
              <a:rPr lang="en-US" dirty="0">
                <a:solidFill>
                  <a:srgbClr val="C6C8D6"/>
                </a:solidFill>
                <a:latin typeface="Nunito"/>
                <a:sym typeface="Nunito"/>
              </a:rPr>
              <a:t>Concise summary of key points of your research</a:t>
            </a:r>
          </a:p>
          <a:p>
            <a:pPr marL="457200" marR="0" lvl="0" indent="-355600" algn="l" defTabSz="914400" rtl="0" eaLnBrk="1" fontAlgn="auto" latinLnBrk="0" hangingPunct="1">
              <a:lnSpc>
                <a:spcPct val="200000"/>
              </a:lnSpc>
              <a:spcBef>
                <a:spcPts val="0"/>
              </a:spcBef>
              <a:spcAft>
                <a:spcPts val="0"/>
              </a:spcAft>
              <a:buClr>
                <a:srgbClr val="7598FF"/>
              </a:buClr>
              <a:buSzPts val="2000"/>
              <a:buFont typeface="Nunito"/>
              <a:buChar char="➜"/>
              <a:tabLst/>
              <a:defRPr/>
            </a:pPr>
            <a:r>
              <a:rPr kumimoji="0" lang="en-US" b="0" u="none" strike="noStrike" kern="0" cap="none" spc="0" normalizeH="0" baseline="0" noProof="0" dirty="0">
                <a:ln>
                  <a:noFill/>
                </a:ln>
                <a:solidFill>
                  <a:srgbClr val="C6C8D6"/>
                </a:solidFill>
                <a:effectLst/>
                <a:uLnTx/>
                <a:uFillTx/>
                <a:latin typeface="Nunito"/>
                <a:sym typeface="Nunito"/>
              </a:rPr>
              <a:t>Single paragraph</a:t>
            </a:r>
          </a:p>
          <a:p>
            <a:pPr marL="457200" marR="0" lvl="0" indent="-355600" algn="l" defTabSz="914400" rtl="0" eaLnBrk="1" fontAlgn="auto" latinLnBrk="0" hangingPunct="1">
              <a:lnSpc>
                <a:spcPct val="200000"/>
              </a:lnSpc>
              <a:spcBef>
                <a:spcPts val="0"/>
              </a:spcBef>
              <a:spcAft>
                <a:spcPts val="0"/>
              </a:spcAft>
              <a:buClr>
                <a:srgbClr val="7598FF"/>
              </a:buClr>
              <a:buSzPts val="2000"/>
              <a:buFont typeface="Nunito"/>
              <a:buChar char="➜"/>
              <a:tabLst/>
              <a:defRPr/>
            </a:pPr>
            <a:r>
              <a:rPr kumimoji="0" lang="en-US" b="0" u="none" strike="noStrike" kern="0" cap="none" spc="0" normalizeH="0" baseline="0" noProof="0" dirty="0">
                <a:ln>
                  <a:noFill/>
                </a:ln>
                <a:solidFill>
                  <a:srgbClr val="C6C8D6"/>
                </a:solidFill>
                <a:effectLst/>
                <a:uLnTx/>
                <a:uFillTx/>
                <a:latin typeface="Nunito"/>
                <a:sym typeface="Nunito"/>
              </a:rPr>
              <a:t>Double spaced</a:t>
            </a:r>
          </a:p>
          <a:p>
            <a:pPr marL="457200" marR="0" lvl="0" indent="-355600" algn="l" defTabSz="914400" rtl="0" eaLnBrk="1" fontAlgn="auto" latinLnBrk="0" hangingPunct="1">
              <a:lnSpc>
                <a:spcPct val="200000"/>
              </a:lnSpc>
              <a:spcBef>
                <a:spcPts val="0"/>
              </a:spcBef>
              <a:spcAft>
                <a:spcPts val="0"/>
              </a:spcAft>
              <a:buClr>
                <a:srgbClr val="7598FF"/>
              </a:buClr>
              <a:buSzPts val="2000"/>
              <a:buFont typeface="Nunito"/>
              <a:buChar char="➜"/>
              <a:tabLst/>
              <a:defRPr/>
            </a:pPr>
            <a:r>
              <a:rPr lang="en-US" dirty="0">
                <a:solidFill>
                  <a:srgbClr val="C6C8D6"/>
                </a:solidFill>
                <a:latin typeface="Nunito"/>
                <a:sym typeface="Nunito"/>
              </a:rPr>
              <a:t>250 words or less</a:t>
            </a:r>
          </a:p>
          <a:p>
            <a:pPr marL="457200" marR="0" lvl="0" indent="-355600" algn="l" defTabSz="914400" rtl="0" eaLnBrk="1" fontAlgn="auto" latinLnBrk="0" hangingPunct="1">
              <a:lnSpc>
                <a:spcPct val="200000"/>
              </a:lnSpc>
              <a:spcBef>
                <a:spcPts val="0"/>
              </a:spcBef>
              <a:spcAft>
                <a:spcPts val="0"/>
              </a:spcAft>
              <a:buClr>
                <a:srgbClr val="7598FF"/>
              </a:buClr>
              <a:buSzPts val="2000"/>
              <a:buFont typeface="Nunito"/>
              <a:buChar char="➜"/>
              <a:tabLst/>
              <a:defRPr/>
            </a:pPr>
            <a:r>
              <a:rPr kumimoji="0" lang="en-US" b="0" u="none" strike="noStrike" kern="0" cap="none" spc="0" normalizeH="0" baseline="0" noProof="0" dirty="0">
                <a:ln>
                  <a:noFill/>
                </a:ln>
                <a:solidFill>
                  <a:srgbClr val="C6C8D6"/>
                </a:solidFill>
                <a:effectLst/>
                <a:uLnTx/>
                <a:uFillTx/>
                <a:latin typeface="Nunito"/>
                <a:sym typeface="Nunito"/>
              </a:rPr>
              <a:t>Keywords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0B76-895C-7048-62B9-C861299F024E}"/>
              </a:ext>
            </a:extLst>
          </p:cNvPr>
          <p:cNvSpPr>
            <a:spLocks noGrp="1"/>
          </p:cNvSpPr>
          <p:nvPr>
            <p:ph type="title"/>
          </p:nvPr>
        </p:nvSpPr>
        <p:spPr/>
        <p:txBody>
          <a:bodyPr/>
          <a:lstStyle/>
          <a:p>
            <a:r>
              <a:rPr lang="en-US" dirty="0"/>
              <a:t>Body of the paper</a:t>
            </a:r>
          </a:p>
        </p:txBody>
      </p:sp>
      <p:sp>
        <p:nvSpPr>
          <p:cNvPr id="3" name="Text Placeholder 2">
            <a:extLst>
              <a:ext uri="{FF2B5EF4-FFF2-40B4-BE49-F238E27FC236}">
                <a16:creationId xmlns:a16="http://schemas.microsoft.com/office/drawing/2014/main" id="{84518940-64CC-B057-225C-2369A0A9246B}"/>
              </a:ext>
            </a:extLst>
          </p:cNvPr>
          <p:cNvSpPr>
            <a:spLocks noGrp="1"/>
          </p:cNvSpPr>
          <p:nvPr>
            <p:ph type="body" idx="1"/>
          </p:nvPr>
        </p:nvSpPr>
        <p:spPr/>
        <p:txBody>
          <a:bodyPr/>
          <a:lstStyle/>
          <a:p>
            <a:pPr>
              <a:lnSpc>
                <a:spcPct val="114999"/>
              </a:lnSpc>
            </a:pPr>
            <a:r>
              <a:rPr lang="en-US" sz="1400" dirty="0"/>
              <a:t>Running head: Needs to be in the top-left corner of the paper. Needs to be in all caps. </a:t>
            </a:r>
          </a:p>
          <a:p>
            <a:pPr>
              <a:lnSpc>
                <a:spcPct val="114999"/>
              </a:lnSpc>
            </a:pPr>
            <a:r>
              <a:rPr lang="en-US" sz="1400" dirty="0"/>
              <a:t>Subheadings: Must be bolded, and flush to the left-hand side or centered. Should only be used when discussing a separate topic. </a:t>
            </a:r>
          </a:p>
          <a:p>
            <a:pPr>
              <a:lnSpc>
                <a:spcPct val="114999"/>
              </a:lnSpc>
            </a:pPr>
            <a:r>
              <a:rPr lang="en-US" sz="1400" dirty="0"/>
              <a:t>Page numbers: Need to be on the right-hand corner of the paper. </a:t>
            </a:r>
          </a:p>
          <a:p>
            <a:endParaRPr lang="en-US" dirty="0"/>
          </a:p>
        </p:txBody>
      </p:sp>
      <p:sp>
        <p:nvSpPr>
          <p:cNvPr id="4" name="Text Placeholder 3">
            <a:extLst>
              <a:ext uri="{FF2B5EF4-FFF2-40B4-BE49-F238E27FC236}">
                <a16:creationId xmlns:a16="http://schemas.microsoft.com/office/drawing/2014/main" id="{E99A16B2-EE74-3A0C-31B3-18196E0410E9}"/>
              </a:ext>
            </a:extLst>
          </p:cNvPr>
          <p:cNvSpPr>
            <a:spLocks noGrp="1"/>
          </p:cNvSpPr>
          <p:nvPr>
            <p:ph type="body" idx="2"/>
          </p:nvPr>
        </p:nvSpPr>
        <p:spPr/>
        <p:txBody>
          <a:bodyPr/>
          <a:lstStyle/>
          <a:p>
            <a:endParaRPr lang="en-US" dirty="0"/>
          </a:p>
        </p:txBody>
      </p:sp>
      <p:sp>
        <p:nvSpPr>
          <p:cNvPr id="5" name="Slide Number Placeholder 4">
            <a:extLst>
              <a:ext uri="{FF2B5EF4-FFF2-40B4-BE49-F238E27FC236}">
                <a16:creationId xmlns:a16="http://schemas.microsoft.com/office/drawing/2014/main" id="{986A7A4D-CBBA-748D-CBA8-277C27E4F8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Content Placeholder 5" descr="A screenshot of a computer&#10;&#10;Description automatically generated">
            <a:extLst>
              <a:ext uri="{FF2B5EF4-FFF2-40B4-BE49-F238E27FC236}">
                <a16:creationId xmlns:a16="http://schemas.microsoft.com/office/drawing/2014/main" id="{B43AF57C-AC98-16F3-5B8B-916DEE71716D}"/>
              </a:ext>
            </a:extLst>
          </p:cNvPr>
          <p:cNvPicPr>
            <a:picLocks noGrp="1" noChangeAspect="1"/>
          </p:cNvPicPr>
          <p:nvPr>
            <p:ph idx="1"/>
          </p:nvPr>
        </p:nvPicPr>
        <p:blipFill rotWithShape="1">
          <a:blip r:embed="rId2"/>
          <a:srcRect l="23617" t="17110" r="44042" b="12547"/>
          <a:stretch/>
        </p:blipFill>
        <p:spPr>
          <a:xfrm>
            <a:off x="4498968" y="675787"/>
            <a:ext cx="3585287" cy="4403419"/>
          </a:xfrm>
        </p:spPr>
      </p:pic>
      <p:sp>
        <p:nvSpPr>
          <p:cNvPr id="7" name="TextBox 6">
            <a:extLst>
              <a:ext uri="{FF2B5EF4-FFF2-40B4-BE49-F238E27FC236}">
                <a16:creationId xmlns:a16="http://schemas.microsoft.com/office/drawing/2014/main" id="{B32EF4B1-0CDC-45A5-354B-C8304907360A}"/>
              </a:ext>
            </a:extLst>
          </p:cNvPr>
          <p:cNvSpPr txBox="1"/>
          <p:nvPr/>
        </p:nvSpPr>
        <p:spPr>
          <a:xfrm>
            <a:off x="4582736" y="709768"/>
            <a:ext cx="1361270" cy="230832"/>
          </a:xfrm>
          <a:prstGeom prst="rect">
            <a:avLst/>
          </a:prstGeom>
          <a:noFill/>
        </p:spPr>
        <p:txBody>
          <a:bodyPr wrap="none" rtlCol="0">
            <a:spAutoFit/>
          </a:bodyPr>
          <a:lstStyle/>
          <a:p>
            <a:r>
              <a:rPr lang="en-US" sz="900" dirty="0">
                <a:latin typeface="Times New Roman" panose="02020603050405020304" pitchFamily="18" charset="0"/>
                <a:cs typeface="Times New Roman" panose="02020603050405020304" pitchFamily="18" charset="0"/>
              </a:rPr>
              <a:t>TEACHING METHODS</a:t>
            </a:r>
          </a:p>
        </p:txBody>
      </p:sp>
    </p:spTree>
    <p:extLst>
      <p:ext uri="{BB962C8B-B14F-4D97-AF65-F5344CB8AC3E}">
        <p14:creationId xmlns:p14="http://schemas.microsoft.com/office/powerpoint/2010/main" val="304855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861B4-DBBB-8C8E-795B-5FC93692C6FE}"/>
              </a:ext>
            </a:extLst>
          </p:cNvPr>
          <p:cNvSpPr>
            <a:spLocks noGrp="1"/>
          </p:cNvSpPr>
          <p:nvPr>
            <p:ph type="body" idx="1"/>
          </p:nvPr>
        </p:nvSpPr>
        <p:spPr/>
        <p:txBody>
          <a:bodyPr/>
          <a:lstStyle/>
          <a:p>
            <a:r>
              <a:rPr lang="en-US"/>
              <a:t>Reminder: On the first page of your written text, make sure to rewrite your title (and center it) before your introduction. </a:t>
            </a:r>
          </a:p>
          <a:p>
            <a:pPr marL="101600" indent="0">
              <a:buNone/>
            </a:pPr>
            <a:endParaRPr lang="en-US"/>
          </a:p>
        </p:txBody>
      </p:sp>
      <p:sp>
        <p:nvSpPr>
          <p:cNvPr id="3" name="Slide Number Placeholder 2">
            <a:extLst>
              <a:ext uri="{FF2B5EF4-FFF2-40B4-BE49-F238E27FC236}">
                <a16:creationId xmlns:a16="http://schemas.microsoft.com/office/drawing/2014/main" id="{202E66B7-F3D0-5FBA-3B12-810E2F0ABB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1299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p:txBody>
          <a:bodyPr spcFirstLastPara="1" wrap="square" lIns="0" tIns="0" rIns="0" bIns="0" anchor="t" anchorCtr="0">
            <a:normAutofit/>
          </a:bodyPr>
          <a:lstStyle/>
          <a:p>
            <a:r>
              <a:rPr lang="en-US" sz="2800"/>
              <a:t>In-text Citations</a:t>
            </a:r>
          </a:p>
        </p:txBody>
      </p:sp>
      <p:sp>
        <p:nvSpPr>
          <p:cNvPr id="5" name="Text Placeholder 4">
            <a:extLst>
              <a:ext uri="{FF2B5EF4-FFF2-40B4-BE49-F238E27FC236}">
                <a16:creationId xmlns:a16="http://schemas.microsoft.com/office/drawing/2014/main" id="{504BC933-DDB1-C406-52C4-6BA5086443D8}"/>
              </a:ext>
            </a:extLst>
          </p:cNvPr>
          <p:cNvSpPr>
            <a:spLocks noGrp="1"/>
          </p:cNvSpPr>
          <p:nvPr>
            <p:ph type="body" idx="1"/>
          </p:nvPr>
        </p:nvSpPr>
        <p:spPr/>
        <p:txBody>
          <a:bodyPr/>
          <a:lstStyle/>
          <a:p>
            <a:pPr marL="101600" indent="0">
              <a:buNone/>
            </a:pPr>
            <a:r>
              <a:rPr lang="en-US" dirty="0"/>
              <a:t>Paraphrasing</a:t>
            </a:r>
          </a:p>
          <a:p>
            <a:pPr>
              <a:lnSpc>
                <a:spcPct val="114999"/>
              </a:lnSpc>
            </a:pPr>
            <a:r>
              <a:rPr lang="en-US" dirty="0"/>
              <a:t>(Author's last name, year of publication"</a:t>
            </a:r>
          </a:p>
          <a:p>
            <a:pPr>
              <a:lnSpc>
                <a:spcPct val="114999"/>
              </a:lnSpc>
            </a:pPr>
            <a:r>
              <a:rPr lang="en-US" dirty="0"/>
              <a:t>…(Smith, 2019). </a:t>
            </a:r>
          </a:p>
          <a:p>
            <a:pPr>
              <a:lnSpc>
                <a:spcPct val="114999"/>
              </a:lnSpc>
            </a:pPr>
            <a:endParaRPr lang="en-US" dirty="0"/>
          </a:p>
          <a:p>
            <a:pPr>
              <a:lnSpc>
                <a:spcPct val="114999"/>
              </a:lnSpc>
            </a:pPr>
            <a:endParaRPr lang="en-US" dirty="0"/>
          </a:p>
        </p:txBody>
      </p:sp>
      <p:sp>
        <p:nvSpPr>
          <p:cNvPr id="6" name="Text Placeholder 5">
            <a:extLst>
              <a:ext uri="{FF2B5EF4-FFF2-40B4-BE49-F238E27FC236}">
                <a16:creationId xmlns:a16="http://schemas.microsoft.com/office/drawing/2014/main" id="{D102DC2B-D0AC-896C-060F-50BB4732702A}"/>
              </a:ext>
            </a:extLst>
          </p:cNvPr>
          <p:cNvSpPr>
            <a:spLocks noGrp="1"/>
          </p:cNvSpPr>
          <p:nvPr>
            <p:ph type="body" idx="2"/>
          </p:nvPr>
        </p:nvSpPr>
        <p:spPr/>
        <p:txBody>
          <a:bodyPr/>
          <a:lstStyle/>
          <a:p>
            <a:r>
              <a:rPr lang="en-US"/>
              <a:t>Quote</a:t>
            </a:r>
          </a:p>
          <a:p>
            <a:pPr>
              <a:lnSpc>
                <a:spcPct val="114999"/>
              </a:lnSpc>
            </a:pPr>
            <a:r>
              <a:rPr lang="en-US"/>
              <a:t>(Author's last name, year of publication, pages directly cited)</a:t>
            </a:r>
          </a:p>
          <a:p>
            <a:pPr>
              <a:lnSpc>
                <a:spcPct val="114999"/>
              </a:lnSpc>
            </a:pPr>
            <a:r>
              <a:rPr lang="en-US"/>
              <a:t>"…."(Smith, 2019, pp. 199-201) </a:t>
            </a:r>
          </a:p>
          <a:p>
            <a:pPr>
              <a:lnSpc>
                <a:spcPct val="114999"/>
              </a:lnSpc>
            </a:pPr>
            <a:endParaRPr lang="en-US"/>
          </a:p>
          <a:p>
            <a:pPr>
              <a:lnSpc>
                <a:spcPct val="114999"/>
              </a:lnSpc>
            </a:pPr>
            <a:endParaRPr lang="en-US"/>
          </a:p>
        </p:txBody>
      </p:sp>
      <p:sp>
        <p:nvSpPr>
          <p:cNvPr id="230" name="Google Shape;230;p14"/>
          <p:cNvSpPr txBox="1">
            <a:spLocks noGrp="1"/>
          </p:cNvSpPr>
          <p:nvPr>
            <p:ph type="sldNum" idx="12"/>
          </p:nvPr>
        </p:nvSpPr>
        <p:spPr/>
        <p:txBody>
          <a:bodyPr spcFirstLastPara="1" wrap="square" lIns="0" tIns="0" rIns="0" bIns="0" anchor="t" anchorCtr="0">
            <a:normAutofit/>
          </a:bodyPr>
          <a:lstStyle/>
          <a:p>
            <a:pPr marL="0" lvl="0" indent="0" rtl="0">
              <a:spcBef>
                <a:spcPts val="0"/>
              </a:spcBef>
              <a:spcAft>
                <a:spcPts val="600"/>
              </a:spcAft>
              <a:buNone/>
            </a:pPr>
            <a:fld id="{00000000-1234-1234-1234-123412341234}" type="slidenum">
              <a:rPr lang="en"/>
              <a:pPr marL="0" lvl="0" indent="0" rtl="0">
                <a:spcBef>
                  <a:spcPts val="0"/>
                </a:spcBef>
                <a:spcAft>
                  <a:spcPts val="600"/>
                </a:spcAft>
                <a:buNone/>
              </a:pPr>
              <a:t>9</a:t>
            </a:fld>
            <a:endParaRPr lang="en-US"/>
          </a:p>
        </p:txBody>
      </p:sp>
      <p:sp>
        <p:nvSpPr>
          <p:cNvPr id="3" name="TextBox 2">
            <a:extLst>
              <a:ext uri="{FF2B5EF4-FFF2-40B4-BE49-F238E27FC236}">
                <a16:creationId xmlns:a16="http://schemas.microsoft.com/office/drawing/2014/main" id="{56FC8755-288D-FEF6-3668-D2C1B697A0BD}"/>
              </a:ext>
            </a:extLst>
          </p:cNvPr>
          <p:cNvSpPr txBox="1"/>
          <p:nvPr/>
        </p:nvSpPr>
        <p:spPr>
          <a:xfrm>
            <a:off x="2345738" y="640199"/>
            <a:ext cx="590549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600"/>
              </a:spcAft>
              <a:buChar char="•"/>
            </a:pPr>
            <a:endParaRPr lang="en-US">
              <a:solidFill>
                <a:srgbClr val="FFFFFF"/>
              </a:solidFill>
              <a:latin typeface="Nunito"/>
            </a:endParaRPr>
          </a:p>
          <a:p>
            <a:pPr algn="just">
              <a:spcAft>
                <a:spcPts val="600"/>
              </a:spcAft>
              <a:buChar char="•"/>
            </a:pPr>
            <a:endParaRPr lang="en-US">
              <a:solidFill>
                <a:srgbClr val="FFFFFF"/>
              </a:solidFill>
              <a:latin typeface="Nunito"/>
            </a:endParaRPr>
          </a:p>
        </p:txBody>
      </p:sp>
    </p:spTree>
  </p:cSld>
  <p:clrMapOvr>
    <a:masterClrMapping/>
  </p:clrMapOvr>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9C657D09CB2248B82B16FD72D206C4" ma:contentTypeVersion="9" ma:contentTypeDescription="Create a new document." ma:contentTypeScope="" ma:versionID="6707ee3e365103954ac30bd37668dbe2">
  <xsd:schema xmlns:xsd="http://www.w3.org/2001/XMLSchema" xmlns:xs="http://www.w3.org/2001/XMLSchema" xmlns:p="http://schemas.microsoft.com/office/2006/metadata/properties" xmlns:ns1="http://schemas.microsoft.com/sharepoint/v3" xmlns:ns3="e57419f6-b83a-4806-8b0a-5ca5fe026d06" xmlns:ns4="b246c2ca-951b-42ff-b498-666232a9ded3" targetNamespace="http://schemas.microsoft.com/office/2006/metadata/properties" ma:root="true" ma:fieldsID="2820791df9b7bbab93786d534fc69d5a" ns1:_="" ns3:_="" ns4:_="">
    <xsd:import namespace="http://schemas.microsoft.com/sharepoint/v3"/>
    <xsd:import namespace="e57419f6-b83a-4806-8b0a-5ca5fe026d06"/>
    <xsd:import namespace="b246c2ca-951b-42ff-b498-666232a9ded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419f6-b83a-4806-8b0a-5ca5fe026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46c2ca-951b-42ff-b498-666232a9de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4869A-14AD-4582-8F70-4462E6C112D9}">
  <ds:schemaRefs>
    <ds:schemaRef ds:uri="b246c2ca-951b-42ff-b498-666232a9ded3"/>
    <ds:schemaRef ds:uri="e57419f6-b83a-4806-8b0a-5ca5fe026d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9A9F62-9662-486A-ABDC-AB88888C9A75}">
  <ds:schemaRefs>
    <ds:schemaRef ds:uri="b246c2ca-951b-42ff-b498-666232a9ded3"/>
    <ds:schemaRef ds:uri="e57419f6-b83a-4806-8b0a-5ca5fe026d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34BF1B-C657-4C36-AA1C-36C4477059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TotalTime>
  <Words>1482</Words>
  <Application>Microsoft Office PowerPoint</Application>
  <PresentationFormat>On-screen Show (16:9)</PresentationFormat>
  <Paragraphs>209</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Osric template</vt:lpstr>
      <vt:lpstr>APA Formatting</vt:lpstr>
      <vt:lpstr>What is APA Formatting?</vt:lpstr>
      <vt:lpstr>APA 6th vs 7th Edition</vt:lpstr>
      <vt:lpstr>General APA Guidelines</vt:lpstr>
      <vt:lpstr>Title Page</vt:lpstr>
      <vt:lpstr>Abstract </vt:lpstr>
      <vt:lpstr>Body of the paper</vt:lpstr>
      <vt:lpstr>PowerPoint Presentation</vt:lpstr>
      <vt:lpstr>In-text Citations</vt:lpstr>
      <vt:lpstr>In-text Citations</vt:lpstr>
      <vt:lpstr>PowerPoint Presentation</vt:lpstr>
      <vt:lpstr>Block Quotes</vt:lpstr>
      <vt:lpstr>Reference Page </vt:lpstr>
      <vt:lpstr>PowerPoint Presentation</vt:lpstr>
      <vt:lpstr>PowerPoint Presentation</vt:lpstr>
      <vt:lpstr>References Basics</vt:lpstr>
      <vt:lpstr>Referencing Authors</vt:lpstr>
      <vt:lpstr>Referencing Authors cont.</vt:lpstr>
      <vt:lpstr>Citing Books and Academic articles</vt:lpstr>
      <vt:lpstr>Citing a Website</vt:lpstr>
      <vt:lpstr>Citing Youtube Video</vt:lpstr>
      <vt:lpstr>Using Purdue Owl APA</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Warren, Shannon N</dc:creator>
  <cp:lastModifiedBy>Warren, Shannon N</cp:lastModifiedBy>
  <cp:revision>60</cp:revision>
  <dcterms:modified xsi:type="dcterms:W3CDTF">2023-03-22T13:28:27Z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0x010100CE9C657D09CB2248B82B16FD72D206C4</vt:lpwstr>
  </property>
</Properties>
</file>