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21EA5-6107-44AC-A19B-CB0438ED3792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EFC06A-5A04-4D70-8886-2D1054755EBB}">
      <dgm:prSet/>
      <dgm:spPr/>
      <dgm:t>
        <a:bodyPr/>
        <a:lstStyle/>
        <a:p>
          <a:r>
            <a:rPr lang="en-US"/>
            <a:t>A statement is followed by a </a:t>
          </a:r>
          <a:r>
            <a:rPr lang="en-US" b="1"/>
            <a:t>period</a:t>
          </a:r>
          <a:r>
            <a:rPr lang="en-US"/>
            <a:t>.</a:t>
          </a:r>
        </a:p>
      </dgm:t>
    </dgm:pt>
    <dgm:pt modelId="{BF5C7273-5D21-4B97-905C-6982B7C2EFBC}" type="parTrans" cxnId="{BD0BBDA2-90F5-4146-BEA7-B2FC238CCFAB}">
      <dgm:prSet/>
      <dgm:spPr/>
      <dgm:t>
        <a:bodyPr/>
        <a:lstStyle/>
        <a:p>
          <a:endParaRPr lang="en-US"/>
        </a:p>
      </dgm:t>
    </dgm:pt>
    <dgm:pt modelId="{3447A725-3DCB-42DF-AA86-AB1C7484A416}" type="sibTrans" cxnId="{BD0BBDA2-90F5-4146-BEA7-B2FC238CCFAB}">
      <dgm:prSet/>
      <dgm:spPr/>
      <dgm:t>
        <a:bodyPr/>
        <a:lstStyle/>
        <a:p>
          <a:endParaRPr lang="en-US"/>
        </a:p>
      </dgm:t>
    </dgm:pt>
    <dgm:pt modelId="{BEF1A1FF-0D19-4918-9F41-FD8F2628ADFA}">
      <dgm:prSet/>
      <dgm:spPr/>
      <dgm:t>
        <a:bodyPr/>
        <a:lstStyle/>
        <a:p>
          <a:r>
            <a:rPr lang="en-US" i="1"/>
            <a:t>Statement</a:t>
          </a:r>
          <a:r>
            <a:rPr lang="en-US"/>
            <a:t>—a definite or clear expression of something in speech or writing.</a:t>
          </a:r>
        </a:p>
      </dgm:t>
    </dgm:pt>
    <dgm:pt modelId="{7E6C6F35-8FCD-45D9-8922-48A17976A5F0}" type="parTrans" cxnId="{7F7A2B61-AE4C-4DD4-A9C6-7BFA76651234}">
      <dgm:prSet/>
      <dgm:spPr/>
      <dgm:t>
        <a:bodyPr/>
        <a:lstStyle/>
        <a:p>
          <a:endParaRPr lang="en-US"/>
        </a:p>
      </dgm:t>
    </dgm:pt>
    <dgm:pt modelId="{8F12AC30-90AF-4000-98FD-A6EB8DAF9E84}" type="sibTrans" cxnId="{7F7A2B61-AE4C-4DD4-A9C6-7BFA76651234}">
      <dgm:prSet/>
      <dgm:spPr/>
      <dgm:t>
        <a:bodyPr/>
        <a:lstStyle/>
        <a:p>
          <a:endParaRPr lang="en-US"/>
        </a:p>
      </dgm:t>
    </dgm:pt>
    <dgm:pt modelId="{6F1311B0-834C-4501-AD89-830870257CED}">
      <dgm:prSet/>
      <dgm:spPr/>
      <dgm:t>
        <a:bodyPr/>
        <a:lstStyle/>
        <a:p>
          <a:r>
            <a:rPr lang="en-US"/>
            <a:t>Examples:</a:t>
          </a:r>
        </a:p>
      </dgm:t>
    </dgm:pt>
    <dgm:pt modelId="{5CB175B7-FBB0-4600-912B-8AB5BD4438CA}" type="parTrans" cxnId="{6AF358E5-EFBC-4AA0-8D81-A387FD19573B}">
      <dgm:prSet/>
      <dgm:spPr/>
      <dgm:t>
        <a:bodyPr/>
        <a:lstStyle/>
        <a:p>
          <a:endParaRPr lang="en-US"/>
        </a:p>
      </dgm:t>
    </dgm:pt>
    <dgm:pt modelId="{46DC23D7-7B3F-48C4-8286-87C7B4C72FD7}" type="sibTrans" cxnId="{6AF358E5-EFBC-4AA0-8D81-A387FD19573B}">
      <dgm:prSet/>
      <dgm:spPr/>
      <dgm:t>
        <a:bodyPr/>
        <a:lstStyle/>
        <a:p>
          <a:endParaRPr lang="en-US"/>
        </a:p>
      </dgm:t>
    </dgm:pt>
    <dgm:pt modelId="{72DF66DE-2B24-4D0B-8329-B7DBD9616E2E}">
      <dgm:prSet/>
      <dgm:spPr/>
      <dgm:t>
        <a:bodyPr/>
        <a:lstStyle/>
        <a:p>
          <a:r>
            <a:rPr lang="en-US"/>
            <a:t>1. Please open the door.</a:t>
          </a:r>
        </a:p>
      </dgm:t>
    </dgm:pt>
    <dgm:pt modelId="{FE62C8F1-DA7C-44F0-9EBA-1A115B7703F4}" type="parTrans" cxnId="{0698C320-0D10-4797-BD5C-6E0AFFA67610}">
      <dgm:prSet/>
      <dgm:spPr/>
      <dgm:t>
        <a:bodyPr/>
        <a:lstStyle/>
        <a:p>
          <a:endParaRPr lang="en-US"/>
        </a:p>
      </dgm:t>
    </dgm:pt>
    <dgm:pt modelId="{23D547B1-98FF-49F0-AC64-14D237D4DDE8}" type="sibTrans" cxnId="{0698C320-0D10-4797-BD5C-6E0AFFA67610}">
      <dgm:prSet/>
      <dgm:spPr/>
      <dgm:t>
        <a:bodyPr/>
        <a:lstStyle/>
        <a:p>
          <a:endParaRPr lang="en-US"/>
        </a:p>
      </dgm:t>
    </dgm:pt>
    <dgm:pt modelId="{1668F7AF-2C14-4191-8DA2-F2D8DA15090C}">
      <dgm:prSet/>
      <dgm:spPr/>
      <dgm:t>
        <a:bodyPr/>
        <a:lstStyle/>
        <a:p>
          <a:r>
            <a:rPr lang="en-US"/>
            <a:t>2.  By noon we had hiked four miles.</a:t>
          </a:r>
        </a:p>
      </dgm:t>
    </dgm:pt>
    <dgm:pt modelId="{6C50B401-DFB6-4FE0-BD79-269188FED576}" type="parTrans" cxnId="{DD901B9B-C1D8-4D6B-A7DD-346E3C312016}">
      <dgm:prSet/>
      <dgm:spPr/>
      <dgm:t>
        <a:bodyPr/>
        <a:lstStyle/>
        <a:p>
          <a:endParaRPr lang="en-US"/>
        </a:p>
      </dgm:t>
    </dgm:pt>
    <dgm:pt modelId="{8EBC6C7A-84D2-4617-9796-1E2321CBD329}" type="sibTrans" cxnId="{DD901B9B-C1D8-4D6B-A7DD-346E3C312016}">
      <dgm:prSet/>
      <dgm:spPr/>
      <dgm:t>
        <a:bodyPr/>
        <a:lstStyle/>
        <a:p>
          <a:endParaRPr lang="en-US"/>
        </a:p>
      </dgm:t>
    </dgm:pt>
    <dgm:pt modelId="{10EAD9AF-5AE2-4EF8-B5B5-88EC9F2EA67A}">
      <dgm:prSet/>
      <dgm:spPr/>
      <dgm:t>
        <a:bodyPr/>
        <a:lstStyle/>
        <a:p>
          <a:r>
            <a:rPr lang="en-US"/>
            <a:t>3.  In Mexico a favorite meal is a corn tortilla.</a:t>
          </a:r>
        </a:p>
      </dgm:t>
    </dgm:pt>
    <dgm:pt modelId="{66931062-E6C2-4B92-AC19-FD7533E3ACFF}" type="parTrans" cxnId="{9B51296E-3F72-47F2-86EC-5A3312473D9D}">
      <dgm:prSet/>
      <dgm:spPr/>
      <dgm:t>
        <a:bodyPr/>
        <a:lstStyle/>
        <a:p>
          <a:endParaRPr lang="en-US"/>
        </a:p>
      </dgm:t>
    </dgm:pt>
    <dgm:pt modelId="{204D3BEB-AE7C-4400-AF7A-3F7274356EC1}" type="sibTrans" cxnId="{9B51296E-3F72-47F2-86EC-5A3312473D9D}">
      <dgm:prSet/>
      <dgm:spPr/>
      <dgm:t>
        <a:bodyPr/>
        <a:lstStyle/>
        <a:p>
          <a:endParaRPr lang="en-US"/>
        </a:p>
      </dgm:t>
    </dgm:pt>
    <dgm:pt modelId="{D2D026CC-3956-4C57-95B1-9662DBD6E03C}">
      <dgm:prSet/>
      <dgm:spPr/>
      <dgm:t>
        <a:bodyPr/>
        <a:lstStyle/>
        <a:p>
          <a:r>
            <a:rPr lang="en-US"/>
            <a:t>4.  When you have attended this school for a while, you will know your way 	around.</a:t>
          </a:r>
        </a:p>
      </dgm:t>
    </dgm:pt>
    <dgm:pt modelId="{FD57A595-D6F6-4499-AEBC-F52DCD50B674}" type="parTrans" cxnId="{6ABD0C17-ABAB-45DA-8740-4A9D3D2DAB98}">
      <dgm:prSet/>
      <dgm:spPr/>
      <dgm:t>
        <a:bodyPr/>
        <a:lstStyle/>
        <a:p>
          <a:endParaRPr lang="en-US"/>
        </a:p>
      </dgm:t>
    </dgm:pt>
    <dgm:pt modelId="{807261CD-CC25-4153-8883-502A2A73ADF9}" type="sibTrans" cxnId="{6ABD0C17-ABAB-45DA-8740-4A9D3D2DAB98}">
      <dgm:prSet/>
      <dgm:spPr/>
      <dgm:t>
        <a:bodyPr/>
        <a:lstStyle/>
        <a:p>
          <a:endParaRPr lang="en-US"/>
        </a:p>
      </dgm:t>
    </dgm:pt>
    <dgm:pt modelId="{51C3C516-8DD8-4DC1-AC48-845F1B25BD7A}" type="pres">
      <dgm:prSet presAssocID="{1B321EA5-6107-44AC-A19B-CB0438ED3792}" presName="Name0" presStyleCnt="0">
        <dgm:presLayoutVars>
          <dgm:dir/>
          <dgm:animLvl val="lvl"/>
          <dgm:resizeHandles val="exact"/>
        </dgm:presLayoutVars>
      </dgm:prSet>
      <dgm:spPr/>
    </dgm:pt>
    <dgm:pt modelId="{7444F681-398B-4F46-8E95-BF9977743375}" type="pres">
      <dgm:prSet presAssocID="{60EFC06A-5A04-4D70-8886-2D1054755EBB}" presName="composite" presStyleCnt="0"/>
      <dgm:spPr/>
    </dgm:pt>
    <dgm:pt modelId="{D84AB07F-160B-46FC-963D-0F2BFC25CB5C}" type="pres">
      <dgm:prSet presAssocID="{60EFC06A-5A04-4D70-8886-2D1054755EB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968701C-4CFD-46BD-B7E2-BE6CF37BDA78}" type="pres">
      <dgm:prSet presAssocID="{60EFC06A-5A04-4D70-8886-2D1054755EBB}" presName="desTx" presStyleLbl="alignAccFollowNode1" presStyleIdx="0" presStyleCnt="3">
        <dgm:presLayoutVars>
          <dgm:bulletEnabled val="1"/>
        </dgm:presLayoutVars>
      </dgm:prSet>
      <dgm:spPr/>
    </dgm:pt>
    <dgm:pt modelId="{87FA2C60-EBA2-4313-8E4C-6BF16502D1FA}" type="pres">
      <dgm:prSet presAssocID="{3447A725-3DCB-42DF-AA86-AB1C7484A416}" presName="space" presStyleCnt="0"/>
      <dgm:spPr/>
    </dgm:pt>
    <dgm:pt modelId="{8ACCCA75-768C-4BFD-9FF0-2109CC95ED09}" type="pres">
      <dgm:prSet presAssocID="{BEF1A1FF-0D19-4918-9F41-FD8F2628ADFA}" presName="composite" presStyleCnt="0"/>
      <dgm:spPr/>
    </dgm:pt>
    <dgm:pt modelId="{458E819B-BCCE-4EE2-A936-6D6F5A062B5A}" type="pres">
      <dgm:prSet presAssocID="{BEF1A1FF-0D19-4918-9F41-FD8F2628AD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ABC368-6C3A-4D85-B6D7-EF4661C91E3F}" type="pres">
      <dgm:prSet presAssocID="{BEF1A1FF-0D19-4918-9F41-FD8F2628ADFA}" presName="desTx" presStyleLbl="alignAccFollowNode1" presStyleIdx="1" presStyleCnt="3">
        <dgm:presLayoutVars>
          <dgm:bulletEnabled val="1"/>
        </dgm:presLayoutVars>
      </dgm:prSet>
      <dgm:spPr/>
    </dgm:pt>
    <dgm:pt modelId="{5E1081CB-9EB0-4310-949F-C7401D6EB7A6}" type="pres">
      <dgm:prSet presAssocID="{8F12AC30-90AF-4000-98FD-A6EB8DAF9E84}" presName="space" presStyleCnt="0"/>
      <dgm:spPr/>
    </dgm:pt>
    <dgm:pt modelId="{0A9CAD3E-14F8-4E79-A58E-14B9548F5D30}" type="pres">
      <dgm:prSet presAssocID="{6F1311B0-834C-4501-AD89-830870257CED}" presName="composite" presStyleCnt="0"/>
      <dgm:spPr/>
    </dgm:pt>
    <dgm:pt modelId="{B3AC8033-EB9A-43E7-B69F-C2AB5CD16404}" type="pres">
      <dgm:prSet presAssocID="{6F1311B0-834C-4501-AD89-830870257C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7D5A27B-370C-40EB-B040-E978C38F2DA6}" type="pres">
      <dgm:prSet presAssocID="{6F1311B0-834C-4501-AD89-830870257CE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ABD0C17-ABAB-45DA-8740-4A9D3D2DAB98}" srcId="{6F1311B0-834C-4501-AD89-830870257CED}" destId="{D2D026CC-3956-4C57-95B1-9662DBD6E03C}" srcOrd="3" destOrd="0" parTransId="{FD57A595-D6F6-4499-AEBC-F52DCD50B674}" sibTransId="{807261CD-CC25-4153-8883-502A2A73ADF9}"/>
    <dgm:cxn modelId="{0698C320-0D10-4797-BD5C-6E0AFFA67610}" srcId="{6F1311B0-834C-4501-AD89-830870257CED}" destId="{72DF66DE-2B24-4D0B-8329-B7DBD9616E2E}" srcOrd="0" destOrd="0" parTransId="{FE62C8F1-DA7C-44F0-9EBA-1A115B7703F4}" sibTransId="{23D547B1-98FF-49F0-AC64-14D237D4DDE8}"/>
    <dgm:cxn modelId="{B82F153B-9EFE-4D13-8BBD-D5E1579659C2}" type="presOf" srcId="{D2D026CC-3956-4C57-95B1-9662DBD6E03C}" destId="{E7D5A27B-370C-40EB-B040-E978C38F2DA6}" srcOrd="0" destOrd="3" presId="urn:microsoft.com/office/officeart/2005/8/layout/hList1"/>
    <dgm:cxn modelId="{09C85C5E-B1DA-4165-8874-DA011D4DF46D}" type="presOf" srcId="{60EFC06A-5A04-4D70-8886-2D1054755EBB}" destId="{D84AB07F-160B-46FC-963D-0F2BFC25CB5C}" srcOrd="0" destOrd="0" presId="urn:microsoft.com/office/officeart/2005/8/layout/hList1"/>
    <dgm:cxn modelId="{7F7A2B61-AE4C-4DD4-A9C6-7BFA76651234}" srcId="{1B321EA5-6107-44AC-A19B-CB0438ED3792}" destId="{BEF1A1FF-0D19-4918-9F41-FD8F2628ADFA}" srcOrd="1" destOrd="0" parTransId="{7E6C6F35-8FCD-45D9-8922-48A17976A5F0}" sibTransId="{8F12AC30-90AF-4000-98FD-A6EB8DAF9E84}"/>
    <dgm:cxn modelId="{DE347262-AC59-40D0-AD0A-BFD77012B770}" type="presOf" srcId="{72DF66DE-2B24-4D0B-8329-B7DBD9616E2E}" destId="{E7D5A27B-370C-40EB-B040-E978C38F2DA6}" srcOrd="0" destOrd="0" presId="urn:microsoft.com/office/officeart/2005/8/layout/hList1"/>
    <dgm:cxn modelId="{AB96BF43-1D29-4C21-878A-EB8115F6DC33}" type="presOf" srcId="{6F1311B0-834C-4501-AD89-830870257CED}" destId="{B3AC8033-EB9A-43E7-B69F-C2AB5CD16404}" srcOrd="0" destOrd="0" presId="urn:microsoft.com/office/officeart/2005/8/layout/hList1"/>
    <dgm:cxn modelId="{9B51296E-3F72-47F2-86EC-5A3312473D9D}" srcId="{6F1311B0-834C-4501-AD89-830870257CED}" destId="{10EAD9AF-5AE2-4EF8-B5B5-88EC9F2EA67A}" srcOrd="2" destOrd="0" parTransId="{66931062-E6C2-4B92-AC19-FD7533E3ACFF}" sibTransId="{204D3BEB-AE7C-4400-AF7A-3F7274356EC1}"/>
    <dgm:cxn modelId="{05B28378-C2E9-451C-BFC9-DC1E5F53E27F}" type="presOf" srcId="{10EAD9AF-5AE2-4EF8-B5B5-88EC9F2EA67A}" destId="{E7D5A27B-370C-40EB-B040-E978C38F2DA6}" srcOrd="0" destOrd="2" presId="urn:microsoft.com/office/officeart/2005/8/layout/hList1"/>
    <dgm:cxn modelId="{DD901B9B-C1D8-4D6B-A7DD-346E3C312016}" srcId="{6F1311B0-834C-4501-AD89-830870257CED}" destId="{1668F7AF-2C14-4191-8DA2-F2D8DA15090C}" srcOrd="1" destOrd="0" parTransId="{6C50B401-DFB6-4FE0-BD79-269188FED576}" sibTransId="{8EBC6C7A-84D2-4617-9796-1E2321CBD329}"/>
    <dgm:cxn modelId="{BD0BBDA2-90F5-4146-BEA7-B2FC238CCFAB}" srcId="{1B321EA5-6107-44AC-A19B-CB0438ED3792}" destId="{60EFC06A-5A04-4D70-8886-2D1054755EBB}" srcOrd="0" destOrd="0" parTransId="{BF5C7273-5D21-4B97-905C-6982B7C2EFBC}" sibTransId="{3447A725-3DCB-42DF-AA86-AB1C7484A416}"/>
    <dgm:cxn modelId="{A85700CA-4F6C-4CEB-8FE7-C1FD3BD1D984}" type="presOf" srcId="{1668F7AF-2C14-4191-8DA2-F2D8DA15090C}" destId="{E7D5A27B-370C-40EB-B040-E978C38F2DA6}" srcOrd="0" destOrd="1" presId="urn:microsoft.com/office/officeart/2005/8/layout/hList1"/>
    <dgm:cxn modelId="{E3B4A8E0-DB58-415F-A4ED-41652E5320C4}" type="presOf" srcId="{BEF1A1FF-0D19-4918-9F41-FD8F2628ADFA}" destId="{458E819B-BCCE-4EE2-A936-6D6F5A062B5A}" srcOrd="0" destOrd="0" presId="urn:microsoft.com/office/officeart/2005/8/layout/hList1"/>
    <dgm:cxn modelId="{6AF358E5-EFBC-4AA0-8D81-A387FD19573B}" srcId="{1B321EA5-6107-44AC-A19B-CB0438ED3792}" destId="{6F1311B0-834C-4501-AD89-830870257CED}" srcOrd="2" destOrd="0" parTransId="{5CB175B7-FBB0-4600-912B-8AB5BD4438CA}" sibTransId="{46DC23D7-7B3F-48C4-8286-87C7B4C72FD7}"/>
    <dgm:cxn modelId="{F9971AE7-A0DC-44DF-80B6-9AFF8DA5B87F}" type="presOf" srcId="{1B321EA5-6107-44AC-A19B-CB0438ED3792}" destId="{51C3C516-8DD8-4DC1-AC48-845F1B25BD7A}" srcOrd="0" destOrd="0" presId="urn:microsoft.com/office/officeart/2005/8/layout/hList1"/>
    <dgm:cxn modelId="{0B70CEDD-80FD-4DB9-890C-4944E52274B9}" type="presParOf" srcId="{51C3C516-8DD8-4DC1-AC48-845F1B25BD7A}" destId="{7444F681-398B-4F46-8E95-BF9977743375}" srcOrd="0" destOrd="0" presId="urn:microsoft.com/office/officeart/2005/8/layout/hList1"/>
    <dgm:cxn modelId="{FFB955CF-C888-4D1A-ACDC-90895A94A22D}" type="presParOf" srcId="{7444F681-398B-4F46-8E95-BF9977743375}" destId="{D84AB07F-160B-46FC-963D-0F2BFC25CB5C}" srcOrd="0" destOrd="0" presId="urn:microsoft.com/office/officeart/2005/8/layout/hList1"/>
    <dgm:cxn modelId="{C1842F4F-7A82-4AE9-897B-BF5796488B11}" type="presParOf" srcId="{7444F681-398B-4F46-8E95-BF9977743375}" destId="{6968701C-4CFD-46BD-B7E2-BE6CF37BDA78}" srcOrd="1" destOrd="0" presId="urn:microsoft.com/office/officeart/2005/8/layout/hList1"/>
    <dgm:cxn modelId="{7A07980C-7D58-443D-861E-03DD4A6AFEA9}" type="presParOf" srcId="{51C3C516-8DD8-4DC1-AC48-845F1B25BD7A}" destId="{87FA2C60-EBA2-4313-8E4C-6BF16502D1FA}" srcOrd="1" destOrd="0" presId="urn:microsoft.com/office/officeart/2005/8/layout/hList1"/>
    <dgm:cxn modelId="{9A279C76-CBCD-429E-9384-C89AFCA4587B}" type="presParOf" srcId="{51C3C516-8DD8-4DC1-AC48-845F1B25BD7A}" destId="{8ACCCA75-768C-4BFD-9FF0-2109CC95ED09}" srcOrd="2" destOrd="0" presId="urn:microsoft.com/office/officeart/2005/8/layout/hList1"/>
    <dgm:cxn modelId="{0B63E2F3-629B-4AD8-8AB8-29185ACBC733}" type="presParOf" srcId="{8ACCCA75-768C-4BFD-9FF0-2109CC95ED09}" destId="{458E819B-BCCE-4EE2-A936-6D6F5A062B5A}" srcOrd="0" destOrd="0" presId="urn:microsoft.com/office/officeart/2005/8/layout/hList1"/>
    <dgm:cxn modelId="{E3DC9DB2-B646-47DB-9F6D-076B8B9BA5DC}" type="presParOf" srcId="{8ACCCA75-768C-4BFD-9FF0-2109CC95ED09}" destId="{53ABC368-6C3A-4D85-B6D7-EF4661C91E3F}" srcOrd="1" destOrd="0" presId="urn:microsoft.com/office/officeart/2005/8/layout/hList1"/>
    <dgm:cxn modelId="{BDD8D366-3D8D-472F-B7CF-A2ED8F4F1929}" type="presParOf" srcId="{51C3C516-8DD8-4DC1-AC48-845F1B25BD7A}" destId="{5E1081CB-9EB0-4310-949F-C7401D6EB7A6}" srcOrd="3" destOrd="0" presId="urn:microsoft.com/office/officeart/2005/8/layout/hList1"/>
    <dgm:cxn modelId="{C3D50E9C-0630-47D6-8036-B909E300B24F}" type="presParOf" srcId="{51C3C516-8DD8-4DC1-AC48-845F1B25BD7A}" destId="{0A9CAD3E-14F8-4E79-A58E-14B9548F5D30}" srcOrd="4" destOrd="0" presId="urn:microsoft.com/office/officeart/2005/8/layout/hList1"/>
    <dgm:cxn modelId="{828D518A-0712-4CFC-AE26-563160473BFB}" type="presParOf" srcId="{0A9CAD3E-14F8-4E79-A58E-14B9548F5D30}" destId="{B3AC8033-EB9A-43E7-B69F-C2AB5CD16404}" srcOrd="0" destOrd="0" presId="urn:microsoft.com/office/officeart/2005/8/layout/hList1"/>
    <dgm:cxn modelId="{F0906184-B7E4-4558-B989-AED27E544033}" type="presParOf" srcId="{0A9CAD3E-14F8-4E79-A58E-14B9548F5D30}" destId="{E7D5A27B-370C-40EB-B040-E978C38F2D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AB07F-160B-46FC-963D-0F2BFC25CB5C}">
      <dsp:nvSpPr>
        <dsp:cNvPr id="0" name=""/>
        <dsp:cNvSpPr/>
      </dsp:nvSpPr>
      <dsp:spPr>
        <a:xfrm>
          <a:off x="1630" y="1281562"/>
          <a:ext cx="1589607" cy="4541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 statement is followed by a </a:t>
          </a:r>
          <a:r>
            <a:rPr lang="en-US" sz="900" b="1" kern="1200"/>
            <a:t>period</a:t>
          </a:r>
          <a:r>
            <a:rPr lang="en-US" sz="900" kern="1200"/>
            <a:t>.</a:t>
          </a:r>
        </a:p>
      </dsp:txBody>
      <dsp:txXfrm>
        <a:off x="1630" y="1281562"/>
        <a:ext cx="1589607" cy="454142"/>
      </dsp:txXfrm>
    </dsp:sp>
    <dsp:sp modelId="{6968701C-4CFD-46BD-B7E2-BE6CF37BDA78}">
      <dsp:nvSpPr>
        <dsp:cNvPr id="0" name=""/>
        <dsp:cNvSpPr/>
      </dsp:nvSpPr>
      <dsp:spPr>
        <a:xfrm>
          <a:off x="1630" y="1735705"/>
          <a:ext cx="1589607" cy="133407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E819B-BCCE-4EE2-A936-6D6F5A062B5A}">
      <dsp:nvSpPr>
        <dsp:cNvPr id="0" name=""/>
        <dsp:cNvSpPr/>
      </dsp:nvSpPr>
      <dsp:spPr>
        <a:xfrm>
          <a:off x="1813782" y="1281562"/>
          <a:ext cx="1589607" cy="45414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Statement</a:t>
          </a:r>
          <a:r>
            <a:rPr lang="en-US" sz="900" kern="1200"/>
            <a:t>—a definite or clear expression of something in speech or writing.</a:t>
          </a:r>
        </a:p>
      </dsp:txBody>
      <dsp:txXfrm>
        <a:off x="1813782" y="1281562"/>
        <a:ext cx="1589607" cy="454142"/>
      </dsp:txXfrm>
    </dsp:sp>
    <dsp:sp modelId="{53ABC368-6C3A-4D85-B6D7-EF4661C91E3F}">
      <dsp:nvSpPr>
        <dsp:cNvPr id="0" name=""/>
        <dsp:cNvSpPr/>
      </dsp:nvSpPr>
      <dsp:spPr>
        <a:xfrm>
          <a:off x="1813782" y="1735705"/>
          <a:ext cx="1589607" cy="133407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C8033-EB9A-43E7-B69F-C2AB5CD16404}">
      <dsp:nvSpPr>
        <dsp:cNvPr id="0" name=""/>
        <dsp:cNvSpPr/>
      </dsp:nvSpPr>
      <dsp:spPr>
        <a:xfrm>
          <a:off x="3625935" y="1281562"/>
          <a:ext cx="1589607" cy="4541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Examples:</a:t>
          </a:r>
        </a:p>
      </dsp:txBody>
      <dsp:txXfrm>
        <a:off x="3625935" y="1281562"/>
        <a:ext cx="1589607" cy="454142"/>
      </dsp:txXfrm>
    </dsp:sp>
    <dsp:sp modelId="{E7D5A27B-370C-40EB-B040-E978C38F2DA6}">
      <dsp:nvSpPr>
        <dsp:cNvPr id="0" name=""/>
        <dsp:cNvSpPr/>
      </dsp:nvSpPr>
      <dsp:spPr>
        <a:xfrm>
          <a:off x="3625935" y="1735705"/>
          <a:ext cx="1589607" cy="133407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1. Please open the door.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2.  By noon we had hiked four miles.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3.  In Mexico a favorite meal is a corn tortilla.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4.  When you have attended this school for a while, you will know your way 	around.</a:t>
          </a:r>
        </a:p>
      </dsp:txBody>
      <dsp:txXfrm>
        <a:off x="3625935" y="1735705"/>
        <a:ext cx="1589607" cy="133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083-8749-478A-AA19-5EB40D42C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28025-5C9E-4313-A545-764525AF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0632-C7E0-47FF-AC40-DDCCD8DE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359-9BB8-4148-8114-537E698DA205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5F0C8-FB61-4CD9-9826-564606D0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CA270-0D3D-4C86-B9EE-88029829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B73D-9E49-4590-A97C-8F8339958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22830-1163-4482-A57D-60D2F7747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B3A2-199D-468F-BF49-8482683D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989EB-F759-40C5-A55C-EAB529FC9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5BF3B-6AA0-4EA9-8678-98C2EDA5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BAC5B-4E74-410E-AB42-C1709F658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809FB-4D5C-4A34-82FC-F9539653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C99C6-9481-4815-854B-38A3AB01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D51DF-F144-48AB-9930-CE2F4F04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65C5F-02B0-40B4-850D-4580A2B5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9461-FB94-4405-A49A-F7BEB2DD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035EE-1709-452C-A3CA-A211715B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7C473-3806-4538-83A9-A845111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191F-481E-48E9-BB9A-369A67A7362D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D5C2-04D8-43A7-BEEB-77EB3D00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3E3A3-60F8-4771-82EE-FDAA1071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3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D19B-BB82-46D0-A739-5F1D7A9B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06B9A-9A6F-42C3-B541-59F43AE46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78FB-A08F-4A52-97D9-8D25A5D5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04FA-C717-44C6-BB98-63DCA125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E7080-2788-4CB9-901B-7EC39CED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7D91-CAB2-4ECA-AB66-42F406CB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8524F-1065-4BD7-AEDE-3376B03E8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23345-B370-44DE-B41E-6515655BD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0B583-65B2-453C-8A1C-0A745028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B9C13-3424-48E8-BA90-3C77547D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90258-3187-4FF8-A498-18AD40AA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302B-E660-4EF8-8E7D-BE70EFB5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12D82-5BDA-499B-AF28-15186EE4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9D6C3-40EF-4107-883A-ACFA014F7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A8A14-7109-4DFD-A090-5E90F2608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D4EC0-8B46-4335-895D-343E7796B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A6B95-7C74-4F00-B71D-67CCF842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44A0A-E3B3-48D7-B6EC-445066F8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F5830-73BF-464F-AEC5-ACA9C522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5A65-2DE6-401C-BF6E-32AC40E8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8C815-9986-48C5-8B37-90D2F4E7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6327F-BD17-4074-882F-ACC4D476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36BF7-9314-4626-8CF8-CAE5C456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323AE-3BAA-414E-92B3-B2C18313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BF8AA-46C3-4257-9DFD-89FCE9F2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7F3D2-EEBD-4B2B-A50F-93198DF6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C6E4-2A6F-47EE-8C73-2B4DF032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B53D-5FC7-4C12-A631-63794C333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36A2D-D07D-437F-9554-03AE0C68C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8DE5F-3D1D-4752-A74B-E15DBC95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F3EC3-D800-492A-B871-6E7A542F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D47B6-DF02-49D2-87C1-A310BC0C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7F0-7150-4700-BE26-D0343FC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86EC1-7004-4019-A2D9-2FFA6BF5C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4AE66-A78F-4ED3-92D6-89F7F177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FE503-F768-4612-8EF8-3C986F55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B8274-EA56-4135-B1BC-F50AA024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1963-9035-4956-96D0-19BBBE67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5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05527-A06B-4C0F-B8DD-FC15BCFC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04D0-32B1-46BA-8720-1D272D20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09B41-5ACF-42A7-80FE-E5EE0DF1B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3/3/2022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906F-0C2B-4670-993F-990093567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0E929-88C0-4369-8B15-F5DC1D15D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00D3FD-7E45-4BEB-9ED9-78989810B66F}"/>
              </a:ext>
            </a:extLst>
          </p:cNvPr>
          <p:cNvSpPr/>
          <p:nvPr/>
        </p:nvSpPr>
        <p:spPr>
          <a:xfrm>
            <a:off x="456767" y="1655286"/>
            <a:ext cx="4993537" cy="26100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PUNCTUATION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52B4A-AC9F-4076-9791-DB57116E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7" y="3171039"/>
            <a:ext cx="7094159" cy="348386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periods, commas, question marks, exclamation points, colons, semi-colons, apostrophes, dashes, hyphens, parentheses, quotation marks</a:t>
            </a:r>
          </a:p>
          <a:p>
            <a:pPr algn="l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(Thanks to </a:t>
            </a:r>
            <a:r>
              <a:rPr lang="en-US" sz="18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English, Composition and Grammar)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Image result for punctuation marks">
            <a:extLst>
              <a:ext uri="{FF2B5EF4-FFF2-40B4-BE49-F238E27FC236}">
                <a16:creationId xmlns:a16="http://schemas.microsoft.com/office/drawing/2014/main" id="{EB1E4757-2C87-4BBF-8F5D-559012D8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495" y="1655560"/>
            <a:ext cx="499353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98463-AC34-4EBC-899B-50F9D34E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pPr algn="ctr"/>
            <a:r>
              <a:rPr lang="en-US" sz="5600" dirty="0">
                <a:latin typeface="Forte" panose="03060902040502070203" pitchFamily="66" charset="0"/>
              </a:rPr>
              <a:t>The apostrophe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EFAD7A1-6FDF-40F4-8629-81749D5A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 r="2" b="5447"/>
          <a:stretch/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348E-B703-4078-B671-D7FE44FBF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The possessive case of a noun is used to indicate </a:t>
            </a:r>
            <a:r>
              <a:rPr lang="en-US" sz="1100" b="1" dirty="0">
                <a:solidFill>
                  <a:schemeClr val="tx1">
                    <a:alpha val="80000"/>
                  </a:schemeClr>
                </a:solidFill>
              </a:rPr>
              <a:t>ownership.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	Singular noun—add an </a:t>
            </a:r>
            <a:r>
              <a:rPr lang="en-US" sz="1100" b="1" dirty="0">
                <a:solidFill>
                  <a:schemeClr val="tx1">
                    <a:alpha val="80000"/>
                  </a:schemeClr>
                </a:solidFill>
              </a:rPr>
              <a:t>apostrophe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and an “s”--   The boy’s jacket is missing. (one boy)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	Plural noun—usually just an </a:t>
            </a:r>
            <a:r>
              <a:rPr lang="en-US" sz="1100" b="1" dirty="0">
                <a:solidFill>
                  <a:schemeClr val="tx1">
                    <a:alpha val="80000"/>
                  </a:schemeClr>
                </a:solidFill>
              </a:rPr>
              <a:t>apostrophe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– The boys’ rooms are down the hall. (more than one boy)</a:t>
            </a:r>
          </a:p>
          <a:p>
            <a:pPr marL="457200" indent="-457200">
              <a:buAutoNum type="arabicPeriod" startAt="2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Use an </a:t>
            </a:r>
            <a:r>
              <a:rPr lang="en-US" sz="1100" b="1" dirty="0">
                <a:solidFill>
                  <a:schemeClr val="tx1">
                    <a:alpha val="80000"/>
                  </a:schemeClr>
                </a:solidFill>
              </a:rPr>
              <a:t>apostrophe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when creating a contraction.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I can’t go with you. (can not)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I won’t be able to complete my assignment. (will not)</a:t>
            </a:r>
          </a:p>
          <a:p>
            <a:pPr marL="457200" lvl="1" indent="0"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It’s OK if you can’t go. (it is)</a:t>
            </a:r>
          </a:p>
          <a:p>
            <a:pPr marL="457200" lvl="1" indent="0">
              <a:buNone/>
            </a:pPr>
            <a:r>
              <a:rPr lang="en-US" sz="1100" b="1" u="sng" dirty="0">
                <a:solidFill>
                  <a:srgbClr val="FF0000">
                    <a:alpha val="80000"/>
                  </a:srgbClr>
                </a:solidFill>
              </a:rPr>
              <a:t>NOTE: POSSESSIVE PRONOUNS ARE NOT CONTRACTIONS.</a:t>
            </a:r>
          </a:p>
          <a:p>
            <a:pPr marL="457200" lvl="1" indent="0">
              <a:buNone/>
            </a:pPr>
            <a:r>
              <a:rPr lang="en-US" sz="1100" u="sng" dirty="0">
                <a:solidFill>
                  <a:schemeClr val="tx1">
                    <a:alpha val="80000"/>
                  </a:schemeClr>
                </a:solidFill>
              </a:rPr>
              <a:t>Possessive		Contraction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			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Its roof			</a:t>
            </a:r>
            <a:r>
              <a:rPr lang="en-US" sz="1000" dirty="0">
                <a:solidFill>
                  <a:schemeClr val="tx1">
                    <a:alpha val="80000"/>
                  </a:schemeClr>
                </a:solidFill>
              </a:rPr>
              <a:t>it’s = it is  or it has			You would not write “It’s			tail was injured in a fight.”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</a:rPr>
              <a:t>			(This would mean that “It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000" dirty="0">
                <a:solidFill>
                  <a:schemeClr val="tx1">
                    <a:alpha val="80000"/>
                  </a:schemeClr>
                </a:solidFill>
              </a:rPr>
              <a:t>							is tail was injured in a fight.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2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C541E-81D8-4D2A-A6DF-4C1AD08C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DASH</a:t>
            </a:r>
          </a:p>
        </p:txBody>
      </p:sp>
      <p:sp>
        <p:nvSpPr>
          <p:cNvPr id="6151" name="Freeform: Shape 74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2" name="Freeform: Shape 76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dash symbol">
            <a:extLst>
              <a:ext uri="{FF2B5EF4-FFF2-40B4-BE49-F238E27FC236}">
                <a16:creationId xmlns:a16="http://schemas.microsoft.com/office/drawing/2014/main" id="{74EA2257-1E45-418E-8A0A-DFDCD1CD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99" y="1495947"/>
            <a:ext cx="4029075" cy="42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92C41-3F76-4439-B9E5-45B0D2BD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1600" dirty="0"/>
              <a:t>A dash is used to indicate an abrupt break in thought.</a:t>
            </a:r>
          </a:p>
          <a:p>
            <a:pPr marL="0" indent="0">
              <a:buNone/>
            </a:pPr>
            <a:r>
              <a:rPr lang="en-US" sz="1600" dirty="0"/>
              <a:t>The party – I’m sorry I forgot to tell you – was changed to next week.</a:t>
            </a:r>
          </a:p>
          <a:p>
            <a:pPr marL="0" indent="0">
              <a:buNone/>
            </a:pPr>
            <a:r>
              <a:rPr lang="en-US" sz="1600" dirty="0"/>
              <a:t>When Jimbo was born – he was the last puppy – we didn’t think he would make it.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2.      Use a dash to </a:t>
            </a:r>
            <a:r>
              <a:rPr lang="en-US" sz="1600" i="1" dirty="0"/>
              <a:t>mean namely, that is, in other words</a:t>
            </a:r>
            <a:r>
              <a:rPr lang="en-US" sz="1600" dirty="0"/>
              <a:t>, before an explanation.</a:t>
            </a:r>
          </a:p>
          <a:p>
            <a:pPr marL="0" indent="0">
              <a:buNone/>
            </a:pPr>
            <a:r>
              <a:rPr lang="en-US" sz="1600" dirty="0"/>
              <a:t>The weather was unseasonably warm – eighty-degree temperatures – which was a welcome change. (</a:t>
            </a:r>
            <a:r>
              <a:rPr lang="en-US" sz="1600" i="1" dirty="0"/>
              <a:t>in other words, </a:t>
            </a:r>
            <a:r>
              <a:rPr lang="en-US" sz="1600" dirty="0"/>
              <a:t>or </a:t>
            </a:r>
            <a:r>
              <a:rPr lang="en-US" sz="1600" i="1" dirty="0"/>
              <a:t>that is</a:t>
            </a:r>
            <a:r>
              <a:rPr lang="en-US" sz="1600" dirty="0"/>
              <a:t>).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8127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B995-70EE-4AB7-AB9C-66FA3CB9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>
                <a:latin typeface="Showcard Gothic" panose="04020904020102020604" pitchFamily="82" charset="0"/>
              </a:rPr>
              <a:t>HYPHEN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CFD2-C0DB-423D-A3DE-A5CF0129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100">
                <a:solidFill>
                  <a:srgbClr val="FFFFFF"/>
                </a:solidFill>
              </a:rPr>
              <a:t>  Use a hyphen to divide a word at the end of a line.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Divide a word between its syllables.  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Words containing double consonants should be divided between the double consonants.(cor-rect, begin-ing)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Words with a prefix or suffix should usually be divided between the prefix and root or the root and suffix. (pro-mote, peace-ful, tell-ing, depend-able)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Divide a word that is </a:t>
            </a:r>
            <a:r>
              <a:rPr lang="en-US" sz="1100" u="sng">
                <a:solidFill>
                  <a:srgbClr val="FFFFFF"/>
                </a:solidFill>
              </a:rPr>
              <a:t>already hyphenated </a:t>
            </a:r>
            <a:r>
              <a:rPr lang="en-US" sz="1100">
                <a:solidFill>
                  <a:srgbClr val="FFFFFF"/>
                </a:solidFill>
              </a:rPr>
              <a:t>only at the hyphen.(self-defense, happy-go-lucky)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Divide a word so that at least two of its letters are carried to the next line.</a:t>
            </a:r>
          </a:p>
          <a:p>
            <a:pPr marL="514350" indent="-514350">
              <a:buAutoNum type="arabicPeriod"/>
            </a:pPr>
            <a:r>
              <a:rPr lang="en-US" sz="1100">
                <a:solidFill>
                  <a:srgbClr val="FFFFFF"/>
                </a:solidFill>
              </a:rPr>
              <a:t>Do NOT hyphenate a proper name of separate a title, initials, or first name from the surname.</a:t>
            </a:r>
          </a:p>
        </p:txBody>
      </p:sp>
      <p:pic>
        <p:nvPicPr>
          <p:cNvPr id="7172" name="Picture 4" descr="Image result for hyphenated words">
            <a:extLst>
              <a:ext uri="{FF2B5EF4-FFF2-40B4-BE49-F238E27FC236}">
                <a16:creationId xmlns:a16="http://schemas.microsoft.com/office/drawing/2014/main" id="{207DBC7D-D3B6-4854-83B9-DDEBEBB5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088" y="2177854"/>
            <a:ext cx="5170711" cy="3994540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2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C9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BC535-BD50-487B-B419-17F6B679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Matura MT Script Capitals" panose="03020802060602070202" pitchFamily="66" charset="0"/>
              </a:rPr>
              <a:t>Parentheses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Ancient Egypt Giza Pyramids">
            <a:extLst>
              <a:ext uri="{FF2B5EF4-FFF2-40B4-BE49-F238E27FC236}">
                <a16:creationId xmlns:a16="http://schemas.microsoft.com/office/drawing/2014/main" id="{CF79CD6B-1C9C-4869-9980-1259924C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673" y="2660287"/>
            <a:ext cx="6382052" cy="36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6DE3-0300-4FBF-9CD1-8CD0BD8D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>
                <a:solidFill>
                  <a:srgbClr val="FFFFFF"/>
                </a:solidFill>
              </a:rPr>
              <a:t>Use parentheses to enclose matter that is added to a sentence but is not considered of major importance.</a:t>
            </a:r>
          </a:p>
          <a:p>
            <a:pPr marL="0" indent="0">
              <a:buNone/>
            </a:pPr>
            <a:endParaRPr lang="en-US" sz="1900">
              <a:solidFill>
                <a:srgbClr val="FFFFFF"/>
              </a:solidFill>
            </a:endParaRPr>
          </a:p>
          <a:p>
            <a:pPr marL="514350" indent="-514350">
              <a:buAutoNum type="arabicPeriod"/>
            </a:pPr>
            <a:r>
              <a:rPr lang="en-US" sz="1900">
                <a:solidFill>
                  <a:srgbClr val="FFFFFF"/>
                </a:solidFill>
              </a:rPr>
              <a:t>The pyramids loomed before me (I had only seen pictures of them until now) and rose majestically against the purple sky.</a:t>
            </a:r>
          </a:p>
          <a:p>
            <a:pPr marL="514350" indent="-514350">
              <a:buAutoNum type="arabicPeriod"/>
            </a:pPr>
            <a:r>
              <a:rPr lang="en-US" sz="1900">
                <a:solidFill>
                  <a:srgbClr val="FFFFFF"/>
                </a:solidFill>
              </a:rPr>
              <a:t>My grandmother (she’s very superstitious) avoids ladders and stays inside every Friday the thirteenth.</a:t>
            </a:r>
          </a:p>
        </p:txBody>
      </p:sp>
    </p:spTree>
    <p:extLst>
      <p:ext uri="{BB962C8B-B14F-4D97-AF65-F5344CB8AC3E}">
        <p14:creationId xmlns:p14="http://schemas.microsoft.com/office/powerpoint/2010/main" val="402840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48310-2D50-4999-AC0F-A9DA916A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3400">
                <a:latin typeface="Wide Latin" panose="020A0A07050505020404" pitchFamily="18" charset="0"/>
              </a:rPr>
              <a:t>QUOTATION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373A2-FFFE-494A-A686-482982CAB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Quotation marks are used mainly to show the reader that someone’s EXACT WORDS are being reproduced—therefore, quotation marks come in pairs; one at the beginning of the quote, and one at the end.</a:t>
            </a:r>
          </a:p>
          <a:p>
            <a:pPr marL="514350" indent="-514350">
              <a:buAutoNum type="arabicPeriod"/>
            </a:pPr>
            <a:r>
              <a:rPr lang="en-US" sz="1400" dirty="0"/>
              <a:t>Use quotation mares to enclose a direct quotation—a person’s exact words.  However, do not use quotation marks for an indirect quotation.</a:t>
            </a:r>
          </a:p>
          <a:p>
            <a:pPr marL="514350" indent="-514350">
              <a:buAutoNum type="arabicPeriod"/>
            </a:pPr>
            <a:r>
              <a:rPr lang="en-US" sz="1400" dirty="0"/>
              <a:t>A direct quotation begins with a capital letter.  Briana asked, “When do we get our assignments?”</a:t>
            </a:r>
          </a:p>
          <a:p>
            <a:pPr marL="514350" indent="-514350">
              <a:buAutoNum type="arabicPeriod"/>
            </a:pPr>
            <a:r>
              <a:rPr lang="en-US" sz="1400" dirty="0"/>
              <a:t>Other marks of punctuation, used with quotation marks, are placed according to these rules.</a:t>
            </a:r>
          </a:p>
          <a:p>
            <a:pPr marL="800100" lvl="1" indent="-342900">
              <a:buAutoNum type="alphaUcPeriod"/>
            </a:pPr>
            <a:r>
              <a:rPr lang="en-US" sz="1400" dirty="0"/>
              <a:t>Commas and periods are always </a:t>
            </a:r>
            <a:r>
              <a:rPr lang="en-US" sz="1400" b="1" dirty="0">
                <a:solidFill>
                  <a:srgbClr val="FF0000"/>
                </a:solidFill>
              </a:rPr>
              <a:t>placed INSIDE </a:t>
            </a:r>
            <a:r>
              <a:rPr lang="en-US" sz="1400" dirty="0"/>
              <a:t>the closing quote marks.</a:t>
            </a:r>
          </a:p>
          <a:p>
            <a:pPr marL="457200" lvl="1" indent="0">
              <a:buNone/>
            </a:pPr>
            <a:r>
              <a:rPr lang="en-US" sz="1400" dirty="0"/>
              <a:t>	“The concert tickets are sold out,” Mary said, “and I had hoped to go.”</a:t>
            </a:r>
          </a:p>
          <a:p>
            <a:pPr marL="800100" lvl="1" indent="-342900">
              <a:buAutoNum type="alphaUcPeriod" startAt="2"/>
            </a:pPr>
            <a:r>
              <a:rPr lang="en-US" sz="1400" dirty="0"/>
              <a:t>Colons and semicolons are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placed OUTSIDE </a:t>
            </a:r>
            <a:r>
              <a:rPr lang="en-US" sz="1400" dirty="0"/>
              <a:t>the closing quotation marks.</a:t>
            </a:r>
          </a:p>
          <a:p>
            <a:pPr marL="457200" lvl="1" indent="0">
              <a:buNone/>
            </a:pPr>
            <a:r>
              <a:rPr lang="en-US" sz="1400" dirty="0"/>
              <a:t>	Ms. Johnson said, “a stitch in time saves nice”; however, I’ll admit I </a:t>
            </a:r>
            <a:r>
              <a:rPr lang="en-US" sz="1500" dirty="0"/>
              <a:t>never really understood what that saying means.</a:t>
            </a:r>
          </a:p>
          <a:p>
            <a:pPr marL="971550" lvl="1" indent="-514350">
              <a:buAutoNum type="arabicPeriod"/>
            </a:pPr>
            <a:endParaRPr lang="en-US" sz="1100" dirty="0"/>
          </a:p>
          <a:p>
            <a:pPr marL="514350" indent="-514350">
              <a:buAutoNum type="arabicPeriod"/>
            </a:pPr>
            <a:endParaRPr lang="en-US" sz="11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Image result for quotation marks symbol">
            <a:extLst>
              <a:ext uri="{FF2B5EF4-FFF2-40B4-BE49-F238E27FC236}">
                <a16:creationId xmlns:a16="http://schemas.microsoft.com/office/drawing/2014/main" id="{AFA9F165-D3AE-4D30-812B-88F951E03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7075967" y="1989762"/>
            <a:ext cx="4170530" cy="26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1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20FD2-F141-4687-9F5A-48322FEB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264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en-US" sz="4000">
                <a:latin typeface="Showcard Gothic" panose="04020904020102020604" pitchFamily="82" charset="0"/>
              </a:rPr>
              <a:t>The End</a:t>
            </a:r>
          </a:p>
        </p:txBody>
      </p:sp>
      <p:pic>
        <p:nvPicPr>
          <p:cNvPr id="10242" name="Picture 2" descr="Image result for Start vs. end">
            <a:extLst>
              <a:ext uri="{FF2B5EF4-FFF2-40B4-BE49-F238E27FC236}">
                <a16:creationId xmlns:a16="http://schemas.microsoft.com/office/drawing/2014/main" id="{A255CEB7-39BA-43C4-BEF3-1C349038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18" y="624272"/>
            <a:ext cx="5025525" cy="56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BF7B-0D91-49AC-B0DF-3855F3A6A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264" y="2898648"/>
            <a:ext cx="4892040" cy="32095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This is not all there is to punctuation, but it will get you started.</a:t>
            </a:r>
          </a:p>
        </p:txBody>
      </p:sp>
    </p:spTree>
    <p:extLst>
      <p:ext uri="{BB962C8B-B14F-4D97-AF65-F5344CB8AC3E}">
        <p14:creationId xmlns:p14="http://schemas.microsoft.com/office/powerpoint/2010/main" val="42996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DE3AC-A93F-4698-B046-022162EA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Period</a:t>
            </a:r>
          </a:p>
        </p:txBody>
      </p:sp>
      <p:pic>
        <p:nvPicPr>
          <p:cNvPr id="1026" name="Picture 2" descr="Image result for pictures of black boy hiking">
            <a:extLst>
              <a:ext uri="{FF2B5EF4-FFF2-40B4-BE49-F238E27FC236}">
                <a16:creationId xmlns:a16="http://schemas.microsoft.com/office/drawing/2014/main" id="{1F48E2A0-1E89-4052-A91F-D1C85AF8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r="17414" b="-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0" name="Freeform: Shape 74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3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DDD7C0-33FF-4DF2-A393-7CA8B5855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715989"/>
              </p:ext>
            </p:extLst>
          </p:nvPr>
        </p:nvGraphicFramePr>
        <p:xfrm>
          <a:off x="6234868" y="1820369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335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8879B-D700-482A-9EF0-36E268A8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anchor="b">
            <a:normAutofit/>
          </a:bodyPr>
          <a:lstStyle/>
          <a:p>
            <a:r>
              <a:rPr lang="en-US" dirty="0"/>
              <a:t>COMMAS</a:t>
            </a:r>
          </a:p>
        </p:txBody>
      </p:sp>
      <p:pic>
        <p:nvPicPr>
          <p:cNvPr id="3074" name="Picture 2" descr="Image result for charlie brown characters">
            <a:extLst>
              <a:ext uri="{FF2B5EF4-FFF2-40B4-BE49-F238E27FC236}">
                <a16:creationId xmlns:a16="http://schemas.microsoft.com/office/drawing/2014/main" id="{4E17A8BA-E04C-41F9-A232-8D7A5E077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r="-1" b="-1"/>
          <a:stretch/>
        </p:blipFill>
        <p:spPr bwMode="auto">
          <a:xfrm>
            <a:off x="974952" y="2782956"/>
            <a:ext cx="3646561" cy="34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06E37-4BA9-43D4-9C22-93728EF5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300" dirty="0"/>
              <a:t>When to use a comma:</a:t>
            </a:r>
          </a:p>
          <a:p>
            <a:pPr marL="457200" indent="-457200">
              <a:buAutoNum type="arabicPeriod"/>
            </a:pPr>
            <a:r>
              <a:rPr lang="en-US" sz="1300" dirty="0"/>
              <a:t>Use a comma </a:t>
            </a:r>
            <a:r>
              <a:rPr lang="en-US" sz="1300" b="1" dirty="0"/>
              <a:t>after introductory elements </a:t>
            </a:r>
            <a:r>
              <a:rPr lang="en-US" sz="1300" dirty="0"/>
              <a:t>such as </a:t>
            </a:r>
            <a:r>
              <a:rPr lang="en-US" sz="1300" i="1" dirty="0"/>
              <a:t>well, yes,  wow, good grief,</a:t>
            </a:r>
            <a:r>
              <a:rPr lang="en-US" sz="1300" dirty="0"/>
              <a:t> or </a:t>
            </a:r>
            <a:r>
              <a:rPr lang="en-US" sz="1300" i="1" dirty="0"/>
              <a:t>no </a:t>
            </a:r>
            <a:r>
              <a:rPr lang="en-US" sz="1300" u="sng" dirty="0"/>
              <a:t>when they begin a sentence.</a:t>
            </a:r>
            <a:r>
              <a:rPr lang="en-US" sz="1300" dirty="0"/>
              <a:t>	</a:t>
            </a:r>
          </a:p>
          <a:p>
            <a:r>
              <a:rPr lang="en-US" sz="1300" dirty="0"/>
              <a:t>No</a:t>
            </a:r>
            <a:r>
              <a:rPr lang="en-US" sz="1300" b="1" dirty="0"/>
              <a:t>,</a:t>
            </a:r>
            <a:r>
              <a:rPr lang="en-US" sz="1300" dirty="0"/>
              <a:t> I have not yet begun my paper.</a:t>
            </a:r>
          </a:p>
          <a:p>
            <a:r>
              <a:rPr lang="en-US" sz="1300" dirty="0"/>
              <a:t>Good Grief</a:t>
            </a:r>
            <a:r>
              <a:rPr lang="en-US" sz="1300" b="1" dirty="0"/>
              <a:t>, </a:t>
            </a:r>
            <a:r>
              <a:rPr lang="en-US" sz="1300" dirty="0"/>
              <a:t>I thought you knew that.</a:t>
            </a:r>
          </a:p>
          <a:p>
            <a:r>
              <a:rPr lang="en-US" sz="1300" dirty="0"/>
              <a:t>Well</a:t>
            </a:r>
            <a:r>
              <a:rPr lang="en-US" sz="1300" b="1" dirty="0"/>
              <a:t>,</a:t>
            </a:r>
            <a:r>
              <a:rPr lang="en-US" sz="1300" dirty="0"/>
              <a:t> I can see you tomorrow.</a:t>
            </a:r>
          </a:p>
          <a:p>
            <a:pPr marL="457200" indent="-457200">
              <a:buAutoNum type="arabicPeriod" startAt="2"/>
            </a:pPr>
            <a:r>
              <a:rPr lang="en-US" sz="1300" dirty="0"/>
              <a:t>Use a comma </a:t>
            </a:r>
            <a:r>
              <a:rPr lang="en-US" sz="1300" b="1" dirty="0"/>
              <a:t>after an introductory adverb clause.</a:t>
            </a:r>
          </a:p>
          <a:p>
            <a:r>
              <a:rPr lang="en-US" sz="1300" dirty="0"/>
              <a:t>  After we claim our first victory, we plan to celebrate at the Pizza Hut.</a:t>
            </a:r>
          </a:p>
          <a:p>
            <a:r>
              <a:rPr lang="en-US" sz="1300" dirty="0"/>
              <a:t>  If you enter the parking lot from the west, you will find several spaces.</a:t>
            </a:r>
          </a:p>
          <a:p>
            <a:pPr marL="457200" indent="-457200">
              <a:buAutoNum type="arabicPeriod" startAt="3"/>
            </a:pPr>
            <a:r>
              <a:rPr lang="en-US" sz="1300" dirty="0"/>
              <a:t>Use a comma to set off expressions that interrupt.     </a:t>
            </a:r>
          </a:p>
          <a:p>
            <a:r>
              <a:rPr lang="en-US" sz="1300" dirty="0"/>
              <a:t>   Marci, please close the door.        </a:t>
            </a:r>
          </a:p>
          <a:p>
            <a:r>
              <a:rPr lang="en-US" sz="1300" dirty="0"/>
              <a:t>    Did you call me, Mother?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585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475B3-AC8B-480A-BA7E-F7E56CAF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9A9C-061F-45E4-B838-49C853D9A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/>
              <a:t>Use commas to set off </a:t>
            </a:r>
            <a:r>
              <a:rPr lang="en-US" u="sng" dirty="0"/>
              <a:t>parenthetical expressions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(A </a:t>
            </a:r>
            <a:r>
              <a:rPr lang="en-US" i="1" dirty="0"/>
              <a:t>parenthetical  expression </a:t>
            </a:r>
            <a:r>
              <a:rPr lang="en-US" dirty="0"/>
              <a:t>is one that is used to extend the meaning of a word or phrase but is not one of the main parts of the sentence.  The sentence makes sense without the parenthetical).</a:t>
            </a:r>
          </a:p>
          <a:p>
            <a:pPr marL="0" indent="0">
              <a:buNone/>
            </a:pPr>
            <a:r>
              <a:rPr lang="en-US" dirty="0"/>
              <a:t>	You are</a:t>
            </a:r>
            <a:r>
              <a:rPr lang="en-US" dirty="0">
                <a:solidFill>
                  <a:srgbClr val="FF0000"/>
                </a:solidFill>
              </a:rPr>
              <a:t>, I hope, </a:t>
            </a:r>
            <a:r>
              <a:rPr lang="en-US" dirty="0"/>
              <a:t>planning to attend the session.</a:t>
            </a:r>
          </a:p>
          <a:p>
            <a:pPr marL="0" indent="0">
              <a:buNone/>
            </a:pPr>
            <a:r>
              <a:rPr lang="en-US" dirty="0"/>
              <a:t>	Dylan’s new poems</a:t>
            </a:r>
            <a:r>
              <a:rPr lang="en-US" dirty="0">
                <a:solidFill>
                  <a:srgbClr val="FF0000"/>
                </a:solidFill>
              </a:rPr>
              <a:t>, in fact, </a:t>
            </a:r>
            <a:r>
              <a:rPr lang="en-US" dirty="0"/>
              <a:t>are not inspiring.</a:t>
            </a:r>
          </a:p>
        </p:txBody>
      </p:sp>
    </p:spTree>
    <p:extLst>
      <p:ext uri="{BB962C8B-B14F-4D97-AF65-F5344CB8AC3E}">
        <p14:creationId xmlns:p14="http://schemas.microsoft.com/office/powerpoint/2010/main" val="132098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887FC-B8AF-44E8-8549-C9788279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>
                <a:latin typeface="Amasis MT Pro Medium" panose="02040604050005020304" pitchFamily="18" charset="0"/>
              </a:rPr>
              <a:t>COMMAS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F4FB-4BCE-45FD-9C69-EEF77568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200" dirty="0"/>
              <a:t>Use commas to separate words in a series.  Note—there must be three or more words/phrases in order to use commas.</a:t>
            </a:r>
          </a:p>
          <a:p>
            <a:pPr marL="0" indent="0">
              <a:buNone/>
            </a:pPr>
            <a:r>
              <a:rPr lang="en-US" sz="2200" dirty="0"/>
              <a:t>	No comma—I bought pens and pencils when I 	went to the store.</a:t>
            </a:r>
          </a:p>
          <a:p>
            <a:pPr marL="0" indent="0">
              <a:buNone/>
            </a:pPr>
            <a:r>
              <a:rPr lang="en-US" sz="2200" dirty="0"/>
              <a:t>	Commas—I went to the store because we 	needed pens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  <a:r>
              <a:rPr lang="en-US" sz="2200" dirty="0"/>
              <a:t> pencils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  <a:r>
              <a:rPr lang="en-US" sz="2200" dirty="0"/>
              <a:t> and paper.</a:t>
            </a:r>
          </a:p>
          <a:p>
            <a:pPr marL="0" indent="0">
              <a:buNone/>
            </a:pPr>
            <a:r>
              <a:rPr lang="en-US" sz="2200" dirty="0"/>
              <a:t>	Commas—The party I have been planning will 	celebrate our country’s birthday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  <a:r>
              <a:rPr lang="en-US" sz="2200" dirty="0"/>
              <a:t> my sister 	Megan’s graduation</a:t>
            </a:r>
            <a:r>
              <a:rPr lang="en-US" sz="2200" dirty="0">
                <a:solidFill>
                  <a:srgbClr val="FF0000"/>
                </a:solidFill>
              </a:rPr>
              <a:t>,</a:t>
            </a:r>
            <a:r>
              <a:rPr lang="en-US" sz="2200" dirty="0"/>
              <a:t> and my parents’ wedding 	anniversary.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D31BFF6-FD70-401A-AB54-35F086FEB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1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FFB8C-2981-4894-A647-488D3E8B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Elephant" panose="02020904090505020303" pitchFamily="18" charset="0"/>
              </a:rPr>
              <a:t>Commas, FANBOYS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7356567-F20E-4312-9494-87F39F9B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04" y="2532888"/>
            <a:ext cx="621792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6016F-65F8-47AA-AFB6-8E0AF77D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6" y="2002536"/>
            <a:ext cx="3822192" cy="41696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200" dirty="0"/>
              <a:t>Use commas and a coordinating conjunction with </a:t>
            </a:r>
            <a:r>
              <a:rPr lang="en-US" sz="1200" b="1" dirty="0"/>
              <a:t>a compound sentence</a:t>
            </a:r>
            <a:r>
              <a:rPr lang="en-US" sz="1200" dirty="0"/>
              <a:t>.  A compound sentence is two complete sentences connected by  a coordinating conjunction.</a:t>
            </a:r>
          </a:p>
          <a:p>
            <a:pPr marL="0" indent="0" algn="ctr">
              <a:buNone/>
            </a:pPr>
            <a:r>
              <a:rPr lang="en-US" sz="1200" b="1" u="sng" dirty="0"/>
              <a:t>Coordinating conjunctions are also known as FANBOYS words. </a:t>
            </a:r>
          </a:p>
          <a:p>
            <a:pPr marL="0" indent="0">
              <a:buNone/>
            </a:pPr>
            <a:r>
              <a:rPr lang="en-US" sz="1200" dirty="0"/>
              <a:t>	</a:t>
            </a:r>
          </a:p>
          <a:p>
            <a:pPr marL="0" indent="0">
              <a:buNone/>
            </a:pPr>
            <a:r>
              <a:rPr lang="en-US" sz="1200" dirty="0"/>
              <a:t>,for      I was eager to go, for I was prepared.</a:t>
            </a:r>
          </a:p>
          <a:p>
            <a:pPr marL="0" indent="0">
              <a:buNone/>
            </a:pPr>
            <a:r>
              <a:rPr lang="en-US" sz="1200" dirty="0"/>
              <a:t>,and    Buster wanted to go, and he is very prepared for the 	task.</a:t>
            </a:r>
          </a:p>
          <a:p>
            <a:pPr marL="0" indent="0">
              <a:buNone/>
            </a:pPr>
            <a:r>
              <a:rPr lang="en-US" sz="1200" dirty="0"/>
              <a:t>,nor     He didn’t talk to his friends, nor did he call his wife.</a:t>
            </a:r>
          </a:p>
          <a:p>
            <a:pPr marL="0" indent="0">
              <a:buNone/>
            </a:pPr>
            <a:r>
              <a:rPr lang="en-US" sz="1200" dirty="0"/>
              <a:t>,but     I work on Friday, but I don’t have to work on 	Saturday.</a:t>
            </a:r>
          </a:p>
          <a:p>
            <a:pPr marL="0" indent="0">
              <a:buNone/>
            </a:pPr>
            <a:r>
              <a:rPr lang="en-US" sz="1200" dirty="0"/>
              <a:t>,or       He must study hard for the exams, or he will fail.</a:t>
            </a:r>
          </a:p>
          <a:p>
            <a:pPr marL="0" indent="0">
              <a:buNone/>
            </a:pPr>
            <a:r>
              <a:rPr lang="en-US" sz="1200" dirty="0"/>
              <a:t>,yet      I ran very fast, yet I came in last.</a:t>
            </a:r>
          </a:p>
          <a:p>
            <a:pPr marL="0" indent="0">
              <a:buNone/>
            </a:pPr>
            <a:r>
              <a:rPr lang="en-US" sz="1200" dirty="0"/>
              <a:t>,so       My sister is very sweet, so everybody likes her.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525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3B460-CE25-4BBB-BD7A-D3C53371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n-US"/>
              <a:t>UNNECESSARY COMMAS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commas">
            <a:extLst>
              <a:ext uri="{FF2B5EF4-FFF2-40B4-BE49-F238E27FC236}">
                <a16:creationId xmlns:a16="http://schemas.microsoft.com/office/drawing/2014/main" id="{D50C00BB-232E-4B91-A08B-223FB9BE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104" y="2365339"/>
            <a:ext cx="6217920" cy="34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E5A0-F8ED-4E52-A393-0D9EEF8B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6" y="2002536"/>
            <a:ext cx="3822192" cy="41696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Please do not use unnecessary commas as this is confusing. Unless there is a rule calling for a comma, leave the comma out.</a:t>
            </a:r>
          </a:p>
        </p:txBody>
      </p:sp>
    </p:spTree>
    <p:extLst>
      <p:ext uri="{BB962C8B-B14F-4D97-AF65-F5344CB8AC3E}">
        <p14:creationId xmlns:p14="http://schemas.microsoft.com/office/powerpoint/2010/main" val="281920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13C36-04FD-4312-822F-A0C30D45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n-US" sz="3900">
                <a:latin typeface="Elephant" panose="02020904090505020303" pitchFamily="18" charset="0"/>
              </a:rPr>
              <a:t>Some other punctuation marks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F3AC-B55A-4477-96D7-5640B8D5E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Question mark 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(?) Use a question mark when asking a question that needs an answer.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Did you get my message</a:t>
            </a:r>
            <a:r>
              <a:rPr lang="en-US" sz="1600" dirty="0">
                <a:solidFill>
                  <a:srgbClr val="FF0000">
                    <a:alpha val="80000"/>
                  </a:srgb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Exclamation point or mark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(!) This mark is used to show strong emotion.  It should not be used in academic writing.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Don’t go in the road</a:t>
            </a:r>
            <a:r>
              <a:rPr lang="en-US" sz="1600" dirty="0">
                <a:solidFill>
                  <a:srgbClr val="FF0000">
                    <a:alpha val="80000"/>
                  </a:srgbClr>
                </a:solidFill>
              </a:rPr>
              <a:t>!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Colon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(:) A colon is used to call the reader’s attention to what comes next— in other words, “notice the following”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	We could take only these articles during the exam</a:t>
            </a:r>
            <a:r>
              <a:rPr lang="en-US" sz="1600" dirty="0">
                <a:solidFill>
                  <a:srgbClr val="FF0000">
                    <a:alpha val="80000"/>
                  </a:srgbClr>
                </a:solidFill>
              </a:rPr>
              <a:t>: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pencils, compasses, and rulers.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4E3CEC9-684F-4DCE-9026-E2F9E52E7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653" y="1455195"/>
            <a:ext cx="3548404" cy="4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2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3932-847C-4066-98F9-8421051C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/>
              <a:t>Punctuation, cont.</a:t>
            </a:r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 descr="Image result for softball">
            <a:extLst>
              <a:ext uri="{FF2B5EF4-FFF2-40B4-BE49-F238E27FC236}">
                <a16:creationId xmlns:a16="http://schemas.microsoft.com/office/drawing/2014/main" id="{1FECDE29-720D-461A-905D-C5250A513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8" r="14833" b="2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F920-BDCD-4A72-8111-FAC53FE64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1"/>
              <a:t>Semicolon</a:t>
            </a:r>
            <a:r>
              <a:rPr lang="en-US" sz="1400"/>
              <a:t> (;) This mark warns the reader to pause a little longer than for a comma, but not as long as a period.  It could be called a “soft period.”</a:t>
            </a:r>
          </a:p>
          <a:p>
            <a:pPr marL="514350" indent="-514350">
              <a:buAutoNum type="arabicPeriod"/>
            </a:pPr>
            <a:r>
              <a:rPr lang="en-US" sz="1400"/>
              <a:t>Use a comma between independent clauses--IF they are not joined by a FANBOYS word (for, and, nor, but, or, yet, so).</a:t>
            </a:r>
          </a:p>
          <a:p>
            <a:pPr marL="0" indent="0">
              <a:buNone/>
            </a:pPr>
            <a:r>
              <a:rPr lang="en-US" sz="1400"/>
              <a:t>Everyone in my family excels in baseball; I seem to the be the exception.</a:t>
            </a:r>
          </a:p>
          <a:p>
            <a:pPr marL="514350" indent="-514350">
              <a:buAutoNum type="arabicPeriod" startAt="2"/>
            </a:pPr>
            <a:r>
              <a:rPr lang="en-US" sz="1400"/>
              <a:t>Use a semicolon between independent clauses joined by words like </a:t>
            </a:r>
            <a:r>
              <a:rPr lang="en-US" sz="1400" i="1"/>
              <a:t>for example, for instance, otherwise, therefore, however.</a:t>
            </a:r>
          </a:p>
          <a:p>
            <a:pPr marL="0" indent="0">
              <a:buNone/>
            </a:pPr>
            <a:r>
              <a:rPr lang="en-US" sz="1400"/>
              <a:t>I am planning to go shopping tomorrow; however, I could wait if you want to go later.</a:t>
            </a:r>
          </a:p>
          <a:p>
            <a:pPr marL="0" indent="0">
              <a:buNone/>
            </a:pPr>
            <a:r>
              <a:rPr lang="en-US" sz="1400"/>
              <a:t>APOSTROPHE ( ’ )  The apostrophe has several uses.</a:t>
            </a:r>
          </a:p>
        </p:txBody>
      </p:sp>
    </p:spTree>
    <p:extLst>
      <p:ext uri="{BB962C8B-B14F-4D97-AF65-F5344CB8AC3E}">
        <p14:creationId xmlns:p14="http://schemas.microsoft.com/office/powerpoint/2010/main" val="708318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7624</TotalTime>
  <Words>1453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Amasis MT Pro Medium</vt:lpstr>
      <vt:lpstr>Arial</vt:lpstr>
      <vt:lpstr>Bernard MT Condensed</vt:lpstr>
      <vt:lpstr>Calibri</vt:lpstr>
      <vt:lpstr>Calibri Light</vt:lpstr>
      <vt:lpstr>Elephant</vt:lpstr>
      <vt:lpstr>Forte</vt:lpstr>
      <vt:lpstr>Matura MT Script Capitals</vt:lpstr>
      <vt:lpstr>Showcard Gothic</vt:lpstr>
      <vt:lpstr>Times New Roman</vt:lpstr>
      <vt:lpstr>Tw Cen MT</vt:lpstr>
      <vt:lpstr>Wide Latin</vt:lpstr>
      <vt:lpstr>Office Theme</vt:lpstr>
      <vt:lpstr>PowerPoint Presentation</vt:lpstr>
      <vt:lpstr>Period</vt:lpstr>
      <vt:lpstr>COMMAS</vt:lpstr>
      <vt:lpstr>COMMAS</vt:lpstr>
      <vt:lpstr>COMMAS</vt:lpstr>
      <vt:lpstr>Commas, FANBOYS</vt:lpstr>
      <vt:lpstr>UNNECESSARY COMMAS</vt:lpstr>
      <vt:lpstr>Some other punctuation marks</vt:lpstr>
      <vt:lpstr>Punctuation, cont.</vt:lpstr>
      <vt:lpstr>The apostrophe</vt:lpstr>
      <vt:lpstr>DASH</vt:lpstr>
      <vt:lpstr>HYPHEN</vt:lpstr>
      <vt:lpstr>Parentheses</vt:lpstr>
      <vt:lpstr>QUOTATION MARKS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Martha J</dc:creator>
  <cp:lastModifiedBy>Sisk, Martha J</cp:lastModifiedBy>
  <cp:revision>11</cp:revision>
  <cp:lastPrinted>2022-03-07T16:13:13Z</cp:lastPrinted>
  <dcterms:created xsi:type="dcterms:W3CDTF">2022-03-01T15:04:50Z</dcterms:created>
  <dcterms:modified xsi:type="dcterms:W3CDTF">2022-03-07T16:36:46Z</dcterms:modified>
</cp:coreProperties>
</file>