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AB2BD-6585-4017-829E-07210446E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7478B-B4D7-498F-BC8A-552AF9B682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39E5BE-720D-473E-AC17-D06E26741B75}"/>
              </a:ext>
            </a:extLst>
          </p:cNvPr>
          <p:cNvSpPr>
            <a:spLocks noGrp="1"/>
          </p:cNvSpPr>
          <p:nvPr>
            <p:ph type="dt" sz="half" idx="10"/>
          </p:nvPr>
        </p:nvSpPr>
        <p:spPr/>
        <p:txBody>
          <a:bodyPr/>
          <a:lstStyle/>
          <a:p>
            <a:fld id="{BDF7AA1F-8786-4FBD-8D28-D0E2858AC130}" type="datetimeFigureOut">
              <a:rPr lang="en-US" smtClean="0"/>
              <a:t>12/9/2019</a:t>
            </a:fld>
            <a:endParaRPr lang="en-US"/>
          </a:p>
        </p:txBody>
      </p:sp>
      <p:sp>
        <p:nvSpPr>
          <p:cNvPr id="5" name="Footer Placeholder 4">
            <a:extLst>
              <a:ext uri="{FF2B5EF4-FFF2-40B4-BE49-F238E27FC236}">
                <a16:creationId xmlns:a16="http://schemas.microsoft.com/office/drawing/2014/main" id="{44A67E4B-ECFD-4354-8E83-90F293C15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17120-5232-40B8-BA78-A408855D070C}"/>
              </a:ext>
            </a:extLst>
          </p:cNvPr>
          <p:cNvSpPr>
            <a:spLocks noGrp="1"/>
          </p:cNvSpPr>
          <p:nvPr>
            <p:ph type="sldNum" sz="quarter" idx="12"/>
          </p:nvPr>
        </p:nvSpPr>
        <p:spPr/>
        <p:txBody>
          <a:bodyPr/>
          <a:lstStyle/>
          <a:p>
            <a:fld id="{33680D57-EC05-4970-AB08-66DFB9061BFC}" type="slidenum">
              <a:rPr lang="en-US" smtClean="0"/>
              <a:t>‹#›</a:t>
            </a:fld>
            <a:endParaRPr lang="en-US"/>
          </a:p>
        </p:txBody>
      </p:sp>
    </p:spTree>
    <p:extLst>
      <p:ext uri="{BB962C8B-B14F-4D97-AF65-F5344CB8AC3E}">
        <p14:creationId xmlns:p14="http://schemas.microsoft.com/office/powerpoint/2010/main" val="201764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6353-842B-487C-8332-9D6F63DCB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E0E472-E35D-471A-AE64-88C06D6AE8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8AEC1-4BF7-4505-9B48-06580F343D76}"/>
              </a:ext>
            </a:extLst>
          </p:cNvPr>
          <p:cNvSpPr>
            <a:spLocks noGrp="1"/>
          </p:cNvSpPr>
          <p:nvPr>
            <p:ph type="dt" sz="half" idx="10"/>
          </p:nvPr>
        </p:nvSpPr>
        <p:spPr/>
        <p:txBody>
          <a:bodyPr/>
          <a:lstStyle/>
          <a:p>
            <a:fld id="{BDF7AA1F-8786-4FBD-8D28-D0E2858AC130}" type="datetimeFigureOut">
              <a:rPr lang="en-US" smtClean="0"/>
              <a:t>12/9/2019</a:t>
            </a:fld>
            <a:endParaRPr lang="en-US"/>
          </a:p>
        </p:txBody>
      </p:sp>
      <p:sp>
        <p:nvSpPr>
          <p:cNvPr id="5" name="Footer Placeholder 4">
            <a:extLst>
              <a:ext uri="{FF2B5EF4-FFF2-40B4-BE49-F238E27FC236}">
                <a16:creationId xmlns:a16="http://schemas.microsoft.com/office/drawing/2014/main" id="{85A52197-CFAD-47DB-86BF-9037CF516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14ECA0-6586-4AAE-999D-9E73CE24BD6F}"/>
              </a:ext>
            </a:extLst>
          </p:cNvPr>
          <p:cNvSpPr>
            <a:spLocks noGrp="1"/>
          </p:cNvSpPr>
          <p:nvPr>
            <p:ph type="sldNum" sz="quarter" idx="12"/>
          </p:nvPr>
        </p:nvSpPr>
        <p:spPr/>
        <p:txBody>
          <a:bodyPr/>
          <a:lstStyle/>
          <a:p>
            <a:fld id="{33680D57-EC05-4970-AB08-66DFB9061BFC}" type="slidenum">
              <a:rPr lang="en-US" smtClean="0"/>
              <a:t>‹#›</a:t>
            </a:fld>
            <a:endParaRPr lang="en-US"/>
          </a:p>
        </p:txBody>
      </p:sp>
    </p:spTree>
    <p:extLst>
      <p:ext uri="{BB962C8B-B14F-4D97-AF65-F5344CB8AC3E}">
        <p14:creationId xmlns:p14="http://schemas.microsoft.com/office/powerpoint/2010/main" val="812835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A0A31-4DFB-417E-83B1-EFA6620D3A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CA9C2B-07EB-4D11-AA77-9099D20359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9DF10-23D5-4ADD-A8B8-1D0A0D423559}"/>
              </a:ext>
            </a:extLst>
          </p:cNvPr>
          <p:cNvSpPr>
            <a:spLocks noGrp="1"/>
          </p:cNvSpPr>
          <p:nvPr>
            <p:ph type="dt" sz="half" idx="10"/>
          </p:nvPr>
        </p:nvSpPr>
        <p:spPr/>
        <p:txBody>
          <a:bodyPr/>
          <a:lstStyle/>
          <a:p>
            <a:fld id="{BDF7AA1F-8786-4FBD-8D28-D0E2858AC130}" type="datetimeFigureOut">
              <a:rPr lang="en-US" smtClean="0"/>
              <a:t>12/9/2019</a:t>
            </a:fld>
            <a:endParaRPr lang="en-US"/>
          </a:p>
        </p:txBody>
      </p:sp>
      <p:sp>
        <p:nvSpPr>
          <p:cNvPr id="5" name="Footer Placeholder 4">
            <a:extLst>
              <a:ext uri="{FF2B5EF4-FFF2-40B4-BE49-F238E27FC236}">
                <a16:creationId xmlns:a16="http://schemas.microsoft.com/office/drawing/2014/main" id="{15B2D9B0-BE35-4DA6-BA96-B2458D859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EDBEA-4D03-4C6A-BDF9-D3BB6C0625E5}"/>
              </a:ext>
            </a:extLst>
          </p:cNvPr>
          <p:cNvSpPr>
            <a:spLocks noGrp="1"/>
          </p:cNvSpPr>
          <p:nvPr>
            <p:ph type="sldNum" sz="quarter" idx="12"/>
          </p:nvPr>
        </p:nvSpPr>
        <p:spPr/>
        <p:txBody>
          <a:bodyPr/>
          <a:lstStyle/>
          <a:p>
            <a:fld id="{33680D57-EC05-4970-AB08-66DFB9061BFC}" type="slidenum">
              <a:rPr lang="en-US" smtClean="0"/>
              <a:t>‹#›</a:t>
            </a:fld>
            <a:endParaRPr lang="en-US"/>
          </a:p>
        </p:txBody>
      </p:sp>
    </p:spTree>
    <p:extLst>
      <p:ext uri="{BB962C8B-B14F-4D97-AF65-F5344CB8AC3E}">
        <p14:creationId xmlns:p14="http://schemas.microsoft.com/office/powerpoint/2010/main" val="233160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8E04-AE8D-43AF-A536-0C02A3FD09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947EB-EF13-4FC4-BC21-44EA995A00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E2D69-AF43-4388-857A-B3E589A4CFDB}"/>
              </a:ext>
            </a:extLst>
          </p:cNvPr>
          <p:cNvSpPr>
            <a:spLocks noGrp="1"/>
          </p:cNvSpPr>
          <p:nvPr>
            <p:ph type="dt" sz="half" idx="10"/>
          </p:nvPr>
        </p:nvSpPr>
        <p:spPr/>
        <p:txBody>
          <a:bodyPr/>
          <a:lstStyle/>
          <a:p>
            <a:fld id="{BDF7AA1F-8786-4FBD-8D28-D0E2858AC130}" type="datetimeFigureOut">
              <a:rPr lang="en-US" smtClean="0"/>
              <a:t>12/9/2019</a:t>
            </a:fld>
            <a:endParaRPr lang="en-US"/>
          </a:p>
        </p:txBody>
      </p:sp>
      <p:sp>
        <p:nvSpPr>
          <p:cNvPr id="5" name="Footer Placeholder 4">
            <a:extLst>
              <a:ext uri="{FF2B5EF4-FFF2-40B4-BE49-F238E27FC236}">
                <a16:creationId xmlns:a16="http://schemas.microsoft.com/office/drawing/2014/main" id="{38554245-4500-4206-97AF-57774B29D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67707-1D24-46B2-91AA-6230DD8BDB75}"/>
              </a:ext>
            </a:extLst>
          </p:cNvPr>
          <p:cNvSpPr>
            <a:spLocks noGrp="1"/>
          </p:cNvSpPr>
          <p:nvPr>
            <p:ph type="sldNum" sz="quarter" idx="12"/>
          </p:nvPr>
        </p:nvSpPr>
        <p:spPr/>
        <p:txBody>
          <a:bodyPr/>
          <a:lstStyle/>
          <a:p>
            <a:fld id="{33680D57-EC05-4970-AB08-66DFB9061BFC}" type="slidenum">
              <a:rPr lang="en-US" smtClean="0"/>
              <a:t>‹#›</a:t>
            </a:fld>
            <a:endParaRPr lang="en-US"/>
          </a:p>
        </p:txBody>
      </p:sp>
    </p:spTree>
    <p:extLst>
      <p:ext uri="{BB962C8B-B14F-4D97-AF65-F5344CB8AC3E}">
        <p14:creationId xmlns:p14="http://schemas.microsoft.com/office/powerpoint/2010/main" val="13179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494D-EEBA-40B9-B066-11920478F5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C3426-900E-4DD8-9206-C9D2D0AE14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95F0E-340E-45B2-9FE7-3522466C482E}"/>
              </a:ext>
            </a:extLst>
          </p:cNvPr>
          <p:cNvSpPr>
            <a:spLocks noGrp="1"/>
          </p:cNvSpPr>
          <p:nvPr>
            <p:ph type="dt" sz="half" idx="10"/>
          </p:nvPr>
        </p:nvSpPr>
        <p:spPr/>
        <p:txBody>
          <a:bodyPr/>
          <a:lstStyle/>
          <a:p>
            <a:fld id="{BDF7AA1F-8786-4FBD-8D28-D0E2858AC130}" type="datetimeFigureOut">
              <a:rPr lang="en-US" smtClean="0"/>
              <a:t>12/9/2019</a:t>
            </a:fld>
            <a:endParaRPr lang="en-US"/>
          </a:p>
        </p:txBody>
      </p:sp>
      <p:sp>
        <p:nvSpPr>
          <p:cNvPr id="5" name="Footer Placeholder 4">
            <a:extLst>
              <a:ext uri="{FF2B5EF4-FFF2-40B4-BE49-F238E27FC236}">
                <a16:creationId xmlns:a16="http://schemas.microsoft.com/office/drawing/2014/main" id="{746CD227-FBE2-49BC-B737-D4953F656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46E69-BB44-4190-B775-74B8ACE583AC}"/>
              </a:ext>
            </a:extLst>
          </p:cNvPr>
          <p:cNvSpPr>
            <a:spLocks noGrp="1"/>
          </p:cNvSpPr>
          <p:nvPr>
            <p:ph type="sldNum" sz="quarter" idx="12"/>
          </p:nvPr>
        </p:nvSpPr>
        <p:spPr/>
        <p:txBody>
          <a:bodyPr/>
          <a:lstStyle/>
          <a:p>
            <a:fld id="{33680D57-EC05-4970-AB08-66DFB9061BFC}" type="slidenum">
              <a:rPr lang="en-US" smtClean="0"/>
              <a:t>‹#›</a:t>
            </a:fld>
            <a:endParaRPr lang="en-US"/>
          </a:p>
        </p:txBody>
      </p:sp>
    </p:spTree>
    <p:extLst>
      <p:ext uri="{BB962C8B-B14F-4D97-AF65-F5344CB8AC3E}">
        <p14:creationId xmlns:p14="http://schemas.microsoft.com/office/powerpoint/2010/main" val="60311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73B0-FDF6-4513-9A75-537A90BC7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ACDBA2-0995-464A-9772-CA36417D17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A514DB-318E-4B46-A033-04393F06CA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83A56-1F69-4179-9D31-D8FE99029386}"/>
              </a:ext>
            </a:extLst>
          </p:cNvPr>
          <p:cNvSpPr>
            <a:spLocks noGrp="1"/>
          </p:cNvSpPr>
          <p:nvPr>
            <p:ph type="dt" sz="half" idx="10"/>
          </p:nvPr>
        </p:nvSpPr>
        <p:spPr/>
        <p:txBody>
          <a:bodyPr/>
          <a:lstStyle/>
          <a:p>
            <a:fld id="{BDF7AA1F-8786-4FBD-8D28-D0E2858AC130}" type="datetimeFigureOut">
              <a:rPr lang="en-US" smtClean="0"/>
              <a:t>12/9/2019</a:t>
            </a:fld>
            <a:endParaRPr lang="en-US"/>
          </a:p>
        </p:txBody>
      </p:sp>
      <p:sp>
        <p:nvSpPr>
          <p:cNvPr id="6" name="Footer Placeholder 5">
            <a:extLst>
              <a:ext uri="{FF2B5EF4-FFF2-40B4-BE49-F238E27FC236}">
                <a16:creationId xmlns:a16="http://schemas.microsoft.com/office/drawing/2014/main" id="{C7CD3C15-814D-4AD2-AE45-CBBE0C7A0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B9EC6-3E9A-4A7F-B420-BEAC9216561E}"/>
              </a:ext>
            </a:extLst>
          </p:cNvPr>
          <p:cNvSpPr>
            <a:spLocks noGrp="1"/>
          </p:cNvSpPr>
          <p:nvPr>
            <p:ph type="sldNum" sz="quarter" idx="12"/>
          </p:nvPr>
        </p:nvSpPr>
        <p:spPr/>
        <p:txBody>
          <a:bodyPr/>
          <a:lstStyle/>
          <a:p>
            <a:fld id="{33680D57-EC05-4970-AB08-66DFB9061BFC}" type="slidenum">
              <a:rPr lang="en-US" smtClean="0"/>
              <a:t>‹#›</a:t>
            </a:fld>
            <a:endParaRPr lang="en-US"/>
          </a:p>
        </p:txBody>
      </p:sp>
    </p:spTree>
    <p:extLst>
      <p:ext uri="{BB962C8B-B14F-4D97-AF65-F5344CB8AC3E}">
        <p14:creationId xmlns:p14="http://schemas.microsoft.com/office/powerpoint/2010/main" val="208161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6E7F-3775-47AB-B7A2-66804D909B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0F3ED1-18E8-4E85-8FD8-48E224E43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C7DF6-A96B-4C5A-989E-13A196F61D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4384D4-8655-4760-9CA4-A94294F61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29A426-9E39-4DC3-91BA-5021757114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083D00-3426-47EC-8802-264DB1E824DE}"/>
              </a:ext>
            </a:extLst>
          </p:cNvPr>
          <p:cNvSpPr>
            <a:spLocks noGrp="1"/>
          </p:cNvSpPr>
          <p:nvPr>
            <p:ph type="dt" sz="half" idx="10"/>
          </p:nvPr>
        </p:nvSpPr>
        <p:spPr/>
        <p:txBody>
          <a:bodyPr/>
          <a:lstStyle/>
          <a:p>
            <a:fld id="{BDF7AA1F-8786-4FBD-8D28-D0E2858AC130}" type="datetimeFigureOut">
              <a:rPr lang="en-US" smtClean="0"/>
              <a:t>12/9/2019</a:t>
            </a:fld>
            <a:endParaRPr lang="en-US"/>
          </a:p>
        </p:txBody>
      </p:sp>
      <p:sp>
        <p:nvSpPr>
          <p:cNvPr id="8" name="Footer Placeholder 7">
            <a:extLst>
              <a:ext uri="{FF2B5EF4-FFF2-40B4-BE49-F238E27FC236}">
                <a16:creationId xmlns:a16="http://schemas.microsoft.com/office/drawing/2014/main" id="{0EE294D6-FF3F-4276-86D7-896B4A51B7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121CDF-44AB-44FE-969C-FDE1FBD6A3B3}"/>
              </a:ext>
            </a:extLst>
          </p:cNvPr>
          <p:cNvSpPr>
            <a:spLocks noGrp="1"/>
          </p:cNvSpPr>
          <p:nvPr>
            <p:ph type="sldNum" sz="quarter" idx="12"/>
          </p:nvPr>
        </p:nvSpPr>
        <p:spPr/>
        <p:txBody>
          <a:bodyPr/>
          <a:lstStyle/>
          <a:p>
            <a:fld id="{33680D57-EC05-4970-AB08-66DFB9061BFC}" type="slidenum">
              <a:rPr lang="en-US" smtClean="0"/>
              <a:t>‹#›</a:t>
            </a:fld>
            <a:endParaRPr lang="en-US"/>
          </a:p>
        </p:txBody>
      </p:sp>
    </p:spTree>
    <p:extLst>
      <p:ext uri="{BB962C8B-B14F-4D97-AF65-F5344CB8AC3E}">
        <p14:creationId xmlns:p14="http://schemas.microsoft.com/office/powerpoint/2010/main" val="292973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6FEA-7751-4BEE-9826-57E63F73D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0D337-B3F0-4132-831B-829FC64B9B81}"/>
              </a:ext>
            </a:extLst>
          </p:cNvPr>
          <p:cNvSpPr>
            <a:spLocks noGrp="1"/>
          </p:cNvSpPr>
          <p:nvPr>
            <p:ph type="dt" sz="half" idx="10"/>
          </p:nvPr>
        </p:nvSpPr>
        <p:spPr/>
        <p:txBody>
          <a:bodyPr/>
          <a:lstStyle/>
          <a:p>
            <a:fld id="{BDF7AA1F-8786-4FBD-8D28-D0E2858AC130}" type="datetimeFigureOut">
              <a:rPr lang="en-US" smtClean="0"/>
              <a:t>12/9/2019</a:t>
            </a:fld>
            <a:endParaRPr lang="en-US"/>
          </a:p>
        </p:txBody>
      </p:sp>
      <p:sp>
        <p:nvSpPr>
          <p:cNvPr id="4" name="Footer Placeholder 3">
            <a:extLst>
              <a:ext uri="{FF2B5EF4-FFF2-40B4-BE49-F238E27FC236}">
                <a16:creationId xmlns:a16="http://schemas.microsoft.com/office/drawing/2014/main" id="{4311E3A7-A49D-4EA9-B66D-A1A509E962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AB2865-A1A1-460A-8534-D6FB781EF169}"/>
              </a:ext>
            </a:extLst>
          </p:cNvPr>
          <p:cNvSpPr>
            <a:spLocks noGrp="1"/>
          </p:cNvSpPr>
          <p:nvPr>
            <p:ph type="sldNum" sz="quarter" idx="12"/>
          </p:nvPr>
        </p:nvSpPr>
        <p:spPr/>
        <p:txBody>
          <a:bodyPr/>
          <a:lstStyle/>
          <a:p>
            <a:fld id="{33680D57-EC05-4970-AB08-66DFB9061BFC}" type="slidenum">
              <a:rPr lang="en-US" smtClean="0"/>
              <a:t>‹#›</a:t>
            </a:fld>
            <a:endParaRPr lang="en-US"/>
          </a:p>
        </p:txBody>
      </p:sp>
    </p:spTree>
    <p:extLst>
      <p:ext uri="{BB962C8B-B14F-4D97-AF65-F5344CB8AC3E}">
        <p14:creationId xmlns:p14="http://schemas.microsoft.com/office/powerpoint/2010/main" val="335932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8B70E-4087-4D8D-AA99-B3ADE8B2761B}"/>
              </a:ext>
            </a:extLst>
          </p:cNvPr>
          <p:cNvSpPr>
            <a:spLocks noGrp="1"/>
          </p:cNvSpPr>
          <p:nvPr>
            <p:ph type="dt" sz="half" idx="10"/>
          </p:nvPr>
        </p:nvSpPr>
        <p:spPr/>
        <p:txBody>
          <a:bodyPr/>
          <a:lstStyle/>
          <a:p>
            <a:fld id="{BDF7AA1F-8786-4FBD-8D28-D0E2858AC130}" type="datetimeFigureOut">
              <a:rPr lang="en-US" smtClean="0"/>
              <a:t>12/9/2019</a:t>
            </a:fld>
            <a:endParaRPr lang="en-US"/>
          </a:p>
        </p:txBody>
      </p:sp>
      <p:sp>
        <p:nvSpPr>
          <p:cNvPr id="3" name="Footer Placeholder 2">
            <a:extLst>
              <a:ext uri="{FF2B5EF4-FFF2-40B4-BE49-F238E27FC236}">
                <a16:creationId xmlns:a16="http://schemas.microsoft.com/office/drawing/2014/main" id="{BC1E11EC-CF09-4610-983F-0D556DB6CD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FFDE33-E37A-4FAA-99E9-961848D49766}"/>
              </a:ext>
            </a:extLst>
          </p:cNvPr>
          <p:cNvSpPr>
            <a:spLocks noGrp="1"/>
          </p:cNvSpPr>
          <p:nvPr>
            <p:ph type="sldNum" sz="quarter" idx="12"/>
          </p:nvPr>
        </p:nvSpPr>
        <p:spPr/>
        <p:txBody>
          <a:bodyPr/>
          <a:lstStyle/>
          <a:p>
            <a:fld id="{33680D57-EC05-4970-AB08-66DFB9061BFC}" type="slidenum">
              <a:rPr lang="en-US" smtClean="0"/>
              <a:t>‹#›</a:t>
            </a:fld>
            <a:endParaRPr lang="en-US"/>
          </a:p>
        </p:txBody>
      </p:sp>
    </p:spTree>
    <p:extLst>
      <p:ext uri="{BB962C8B-B14F-4D97-AF65-F5344CB8AC3E}">
        <p14:creationId xmlns:p14="http://schemas.microsoft.com/office/powerpoint/2010/main" val="94785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F3E3-F960-4686-8DD8-B6DF71EF3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30908A-5321-449A-AA9E-D896AC5F0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A964F1-C8AF-458F-BF68-5C31301CE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E4525F-959A-41D7-9293-0C7A5FAC5502}"/>
              </a:ext>
            </a:extLst>
          </p:cNvPr>
          <p:cNvSpPr>
            <a:spLocks noGrp="1"/>
          </p:cNvSpPr>
          <p:nvPr>
            <p:ph type="dt" sz="half" idx="10"/>
          </p:nvPr>
        </p:nvSpPr>
        <p:spPr/>
        <p:txBody>
          <a:bodyPr/>
          <a:lstStyle/>
          <a:p>
            <a:fld id="{BDF7AA1F-8786-4FBD-8D28-D0E2858AC130}" type="datetimeFigureOut">
              <a:rPr lang="en-US" smtClean="0"/>
              <a:t>12/9/2019</a:t>
            </a:fld>
            <a:endParaRPr lang="en-US"/>
          </a:p>
        </p:txBody>
      </p:sp>
      <p:sp>
        <p:nvSpPr>
          <p:cNvPr id="6" name="Footer Placeholder 5">
            <a:extLst>
              <a:ext uri="{FF2B5EF4-FFF2-40B4-BE49-F238E27FC236}">
                <a16:creationId xmlns:a16="http://schemas.microsoft.com/office/drawing/2014/main" id="{0BFCD319-752D-4B37-BB49-F305FCA960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52138-228D-4B26-97D8-B015FDC30F0F}"/>
              </a:ext>
            </a:extLst>
          </p:cNvPr>
          <p:cNvSpPr>
            <a:spLocks noGrp="1"/>
          </p:cNvSpPr>
          <p:nvPr>
            <p:ph type="sldNum" sz="quarter" idx="12"/>
          </p:nvPr>
        </p:nvSpPr>
        <p:spPr/>
        <p:txBody>
          <a:bodyPr/>
          <a:lstStyle/>
          <a:p>
            <a:fld id="{33680D57-EC05-4970-AB08-66DFB9061BFC}" type="slidenum">
              <a:rPr lang="en-US" smtClean="0"/>
              <a:t>‹#›</a:t>
            </a:fld>
            <a:endParaRPr lang="en-US"/>
          </a:p>
        </p:txBody>
      </p:sp>
    </p:spTree>
    <p:extLst>
      <p:ext uri="{BB962C8B-B14F-4D97-AF65-F5344CB8AC3E}">
        <p14:creationId xmlns:p14="http://schemas.microsoft.com/office/powerpoint/2010/main" val="179141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3F36-D015-4CC9-B865-94F644C41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7E5330-EF8C-4631-A572-A7343809FE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2DB081-101F-4EAA-B148-ED9223924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8C4B74-F239-4E54-9A51-6A0757EA5638}"/>
              </a:ext>
            </a:extLst>
          </p:cNvPr>
          <p:cNvSpPr>
            <a:spLocks noGrp="1"/>
          </p:cNvSpPr>
          <p:nvPr>
            <p:ph type="dt" sz="half" idx="10"/>
          </p:nvPr>
        </p:nvSpPr>
        <p:spPr/>
        <p:txBody>
          <a:bodyPr/>
          <a:lstStyle/>
          <a:p>
            <a:fld id="{BDF7AA1F-8786-4FBD-8D28-D0E2858AC130}" type="datetimeFigureOut">
              <a:rPr lang="en-US" smtClean="0"/>
              <a:t>12/9/2019</a:t>
            </a:fld>
            <a:endParaRPr lang="en-US"/>
          </a:p>
        </p:txBody>
      </p:sp>
      <p:sp>
        <p:nvSpPr>
          <p:cNvPr id="6" name="Footer Placeholder 5">
            <a:extLst>
              <a:ext uri="{FF2B5EF4-FFF2-40B4-BE49-F238E27FC236}">
                <a16:creationId xmlns:a16="http://schemas.microsoft.com/office/drawing/2014/main" id="{FAFD978C-CBDD-4BBD-91DD-D3E1B46A3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4266B-9AFA-4046-BBEE-D4674C1BAF1A}"/>
              </a:ext>
            </a:extLst>
          </p:cNvPr>
          <p:cNvSpPr>
            <a:spLocks noGrp="1"/>
          </p:cNvSpPr>
          <p:nvPr>
            <p:ph type="sldNum" sz="quarter" idx="12"/>
          </p:nvPr>
        </p:nvSpPr>
        <p:spPr/>
        <p:txBody>
          <a:bodyPr/>
          <a:lstStyle/>
          <a:p>
            <a:fld id="{33680D57-EC05-4970-AB08-66DFB9061BFC}" type="slidenum">
              <a:rPr lang="en-US" smtClean="0"/>
              <a:t>‹#›</a:t>
            </a:fld>
            <a:endParaRPr lang="en-US"/>
          </a:p>
        </p:txBody>
      </p:sp>
    </p:spTree>
    <p:extLst>
      <p:ext uri="{BB962C8B-B14F-4D97-AF65-F5344CB8AC3E}">
        <p14:creationId xmlns:p14="http://schemas.microsoft.com/office/powerpoint/2010/main" val="255031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99F8DA-3F26-4762-A12D-5CA7C2753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1CB2B1-CADE-48F3-A74F-3BE9815F2D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1B30B-AD44-4F92-A4AD-50E6D0AE9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7AA1F-8786-4FBD-8D28-D0E2858AC130}" type="datetimeFigureOut">
              <a:rPr lang="en-US" smtClean="0"/>
              <a:t>12/9/2019</a:t>
            </a:fld>
            <a:endParaRPr lang="en-US"/>
          </a:p>
        </p:txBody>
      </p:sp>
      <p:sp>
        <p:nvSpPr>
          <p:cNvPr id="5" name="Footer Placeholder 4">
            <a:extLst>
              <a:ext uri="{FF2B5EF4-FFF2-40B4-BE49-F238E27FC236}">
                <a16:creationId xmlns:a16="http://schemas.microsoft.com/office/drawing/2014/main" id="{499B11CC-47FD-447B-B37B-81824F0AFC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DA4D2D-140C-4AF4-ABE9-6A950189A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80D57-EC05-4970-AB08-66DFB9061BFC}" type="slidenum">
              <a:rPr lang="en-US" smtClean="0"/>
              <a:t>‹#›</a:t>
            </a:fld>
            <a:endParaRPr lang="en-US"/>
          </a:p>
        </p:txBody>
      </p:sp>
    </p:spTree>
    <p:extLst>
      <p:ext uri="{BB962C8B-B14F-4D97-AF65-F5344CB8AC3E}">
        <p14:creationId xmlns:p14="http://schemas.microsoft.com/office/powerpoint/2010/main" val="1063988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a:extLst>
              <a:ext uri="{FF2B5EF4-FFF2-40B4-BE49-F238E27FC236}">
                <a16:creationId xmlns:a16="http://schemas.microsoft.com/office/drawing/2014/main" id="{F3B5DC24-BD46-4C3D-A306-2603197DAA91}"/>
              </a:ext>
            </a:extLst>
          </p:cNvPr>
          <p:cNvSpPr txBox="1">
            <a:spLocks noChangeArrowheads="1"/>
          </p:cNvSpPr>
          <p:nvPr/>
        </p:nvSpPr>
        <p:spPr bwMode="auto">
          <a:xfrm>
            <a:off x="0" y="0"/>
            <a:ext cx="12191999" cy="1077219"/>
          </a:xfrm>
          <a:prstGeom prst="rect">
            <a:avLst/>
          </a:prstGeom>
          <a:gradFill rotWithShape="1">
            <a:gsLst>
              <a:gs pos="0">
                <a:schemeClr val="tx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algn="just" eaLnBrk="1" hangingPunct="1">
              <a:spcBef>
                <a:spcPct val="50000"/>
              </a:spcBef>
            </a:pPr>
            <a:r>
              <a:rPr lang="en-US" altLang="en-US" sz="3200" dirty="0"/>
              <a:t>Title- Role of Epididymis in the recognition and Elimination of Defective Spermatozoa- </a:t>
            </a:r>
            <a:r>
              <a:rPr lang="en-US" altLang="en-US" sz="3200" dirty="0" err="1"/>
              <a:t>Subir</a:t>
            </a:r>
            <a:r>
              <a:rPr lang="en-US" altLang="en-US" sz="3200" dirty="0"/>
              <a:t> K Nagdas-snagdas@uncfsu.edu</a:t>
            </a:r>
          </a:p>
        </p:txBody>
      </p:sp>
      <p:sp>
        <p:nvSpPr>
          <p:cNvPr id="16" name="TextBox 15">
            <a:extLst>
              <a:ext uri="{FF2B5EF4-FFF2-40B4-BE49-F238E27FC236}">
                <a16:creationId xmlns:a16="http://schemas.microsoft.com/office/drawing/2014/main" id="{89ABE1DC-C478-4E65-84EB-9DBBF1F225A0}"/>
              </a:ext>
            </a:extLst>
          </p:cNvPr>
          <p:cNvSpPr txBox="1"/>
          <p:nvPr/>
        </p:nvSpPr>
        <p:spPr>
          <a:xfrm>
            <a:off x="7864122" y="1022723"/>
            <a:ext cx="4123745" cy="369332"/>
          </a:xfrm>
          <a:prstGeom prst="rect">
            <a:avLst/>
          </a:prstGeom>
          <a:noFill/>
        </p:spPr>
        <p:txBody>
          <a:bodyPr wrap="square" rtlCol="0">
            <a:spAutoFit/>
          </a:bodyPr>
          <a:lstStyle/>
          <a:p>
            <a:r>
              <a:rPr lang="en-US" dirty="0"/>
              <a:t>Funded by NIH grant 6/2018 to 5/2022</a:t>
            </a:r>
          </a:p>
        </p:txBody>
      </p:sp>
      <p:pic>
        <p:nvPicPr>
          <p:cNvPr id="10" name="Picture 5">
            <a:extLst>
              <a:ext uri="{FF2B5EF4-FFF2-40B4-BE49-F238E27FC236}">
                <a16:creationId xmlns:a16="http://schemas.microsoft.com/office/drawing/2014/main" id="{50FA19CF-2293-4A91-B1C3-C39197346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95" y="4493717"/>
            <a:ext cx="1868690" cy="203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6632BC5D-74CE-4942-B37B-ACA65DCA4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348" y="4383841"/>
            <a:ext cx="1670180" cy="22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a:extLst>
              <a:ext uri="{FF2B5EF4-FFF2-40B4-BE49-F238E27FC236}">
                <a16:creationId xmlns:a16="http://schemas.microsoft.com/office/drawing/2014/main" id="{90DCB5CF-2F3B-4244-B7AE-2B05A53DFEFB}"/>
              </a:ext>
            </a:extLst>
          </p:cNvPr>
          <p:cNvSpPr txBox="1">
            <a:spLocks noChangeArrowheads="1"/>
          </p:cNvSpPr>
          <p:nvPr/>
        </p:nvSpPr>
        <p:spPr bwMode="auto">
          <a:xfrm>
            <a:off x="3824438" y="1022723"/>
            <a:ext cx="27609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algn="ctr" eaLnBrk="1" hangingPunct="1">
              <a:spcBef>
                <a:spcPct val="50000"/>
              </a:spcBef>
            </a:pPr>
            <a:r>
              <a:rPr lang="en-US" altLang="en-US" sz="2800" dirty="0">
                <a:highlight>
                  <a:srgbClr val="FF00FF"/>
                </a:highlight>
              </a:rPr>
              <a:t>Background</a:t>
            </a:r>
          </a:p>
        </p:txBody>
      </p:sp>
      <p:sp>
        <p:nvSpPr>
          <p:cNvPr id="2" name="Rectangle 1">
            <a:extLst>
              <a:ext uri="{FF2B5EF4-FFF2-40B4-BE49-F238E27FC236}">
                <a16:creationId xmlns:a16="http://schemas.microsoft.com/office/drawing/2014/main" id="{150753C7-D7BB-49CE-861B-F827149B74AE}"/>
              </a:ext>
            </a:extLst>
          </p:cNvPr>
          <p:cNvSpPr/>
          <p:nvPr/>
        </p:nvSpPr>
        <p:spPr>
          <a:xfrm>
            <a:off x="402672" y="1545943"/>
            <a:ext cx="10987708" cy="3170099"/>
          </a:xfrm>
          <a:prstGeom prst="rect">
            <a:avLst/>
          </a:prstGeom>
        </p:spPr>
        <p:txBody>
          <a:bodyPr wrap="square">
            <a:spAutoFit/>
          </a:bodyPr>
          <a:lstStyle/>
          <a:p>
            <a:r>
              <a:rPr lang="en-US" altLang="en-US" sz="2000" dirty="0"/>
              <a:t>The epididymis has two main region-specific functions. The caput and corpus regions provide a luminal environment that promotes the maturation of spermatozoa. The cauda region provides a luminal environment that maintains the viability of stored spermatozoa. </a:t>
            </a:r>
          </a:p>
          <a:p>
            <a:r>
              <a:rPr lang="en-US" altLang="en-US" sz="2000" dirty="0"/>
              <a:t>Nevertheless, a nonviable sperm population is present in the  cauda </a:t>
            </a:r>
            <a:r>
              <a:rPr lang="en-US" altLang="en-US" sz="2000" dirty="0" err="1"/>
              <a:t>epididymidis</a:t>
            </a:r>
            <a:r>
              <a:rPr lang="en-US" altLang="en-US" sz="2000" dirty="0"/>
              <a:t> of many species.</a:t>
            </a:r>
            <a:r>
              <a:rPr lang="en-US" altLang="en-US" sz="2000" dirty="0">
                <a:sym typeface="Symbol" panose="05050102010706020507" pitchFamily="18" charset="2"/>
              </a:rPr>
              <a:t> </a:t>
            </a:r>
            <a:r>
              <a:rPr lang="en-US" altLang="en-US" sz="2000" dirty="0">
                <a:cs typeface="Arial" panose="020B0604020202020204" pitchFamily="34" charset="0"/>
              </a:rPr>
              <a:t>Degenerating spermatozoa release enzymes, that could have detrimental effects on the  viability of  neighboring cells, and they are source of autoantigens, that induce an autoimmune response if they escape the blood-epididymis barrier.</a:t>
            </a:r>
            <a:br>
              <a:rPr lang="en-US" altLang="en-US" sz="2000" dirty="0">
                <a:cs typeface="Times New Roman" panose="02020603050405020304" pitchFamily="18" charset="0"/>
              </a:rPr>
            </a:br>
            <a:r>
              <a:rPr lang="en-US" altLang="en-US" sz="2000" dirty="0">
                <a:cs typeface="Arial" panose="020B0604020202020204" pitchFamily="34" charset="0"/>
              </a:rPr>
              <a:t>Does the epididymis have specialized protective mechanism(s) to segregate the viable sperm population from defective spermatozoa?</a:t>
            </a:r>
            <a:br>
              <a:rPr lang="en-US" altLang="en-US" sz="2000" dirty="0">
                <a:solidFill>
                  <a:srgbClr val="FFFF00"/>
                </a:solidFill>
                <a:cs typeface="Times New Roman" panose="02020603050405020304" pitchFamily="18" charset="0"/>
              </a:rPr>
            </a:br>
            <a:endParaRPr lang="en-US" altLang="en-US" sz="2000" dirty="0"/>
          </a:p>
        </p:txBody>
      </p:sp>
      <p:sp>
        <p:nvSpPr>
          <p:cNvPr id="7" name="TextBox 6">
            <a:extLst>
              <a:ext uri="{FF2B5EF4-FFF2-40B4-BE49-F238E27FC236}">
                <a16:creationId xmlns:a16="http://schemas.microsoft.com/office/drawing/2014/main" id="{716D37F8-EB0C-4302-9B70-2B2664843E2D}"/>
              </a:ext>
            </a:extLst>
          </p:cNvPr>
          <p:cNvSpPr txBox="1"/>
          <p:nvPr/>
        </p:nvSpPr>
        <p:spPr>
          <a:xfrm>
            <a:off x="5274791" y="4174078"/>
            <a:ext cx="6713076" cy="2893100"/>
          </a:xfrm>
          <a:prstGeom prst="rect">
            <a:avLst/>
          </a:prstGeom>
          <a:noFill/>
        </p:spPr>
        <p:txBody>
          <a:bodyPr wrap="square" rtlCol="0">
            <a:spAutoFit/>
          </a:bodyPr>
          <a:lstStyle/>
          <a:p>
            <a:r>
              <a:rPr lang="en-US" sz="2000" dirty="0">
                <a:solidFill>
                  <a:srgbClr val="FF0000"/>
                </a:solidFill>
                <a:highlight>
                  <a:srgbClr val="C0C0C0"/>
                </a:highlight>
              </a:rPr>
              <a:t>Outcome:</a:t>
            </a:r>
            <a:r>
              <a:rPr lang="en-US" sz="2000" dirty="0"/>
              <a:t> </a:t>
            </a:r>
            <a:r>
              <a:rPr lang="en-US" dirty="0"/>
              <a:t>Anti-sperm antibodies are not uncommon in men; they develop for reasons that are not understood, and they are a source of infertility that is difficult to correct.  What are the protective strategies of the epididymis that could prevent these negative impacts on male fertility?  Completion of the proposed studies will provide new insights into the mechanisms by which the potentially unique epididymal protein functions in the recognition and elimination of defective spermatozoa, and the proposed studies have the potential application for fertility regulation and/or improvement. </a:t>
            </a:r>
          </a:p>
          <a:p>
            <a:endParaRPr lang="en-US" dirty="0"/>
          </a:p>
        </p:txBody>
      </p:sp>
    </p:spTree>
    <p:extLst>
      <p:ext uri="{BB962C8B-B14F-4D97-AF65-F5344CB8AC3E}">
        <p14:creationId xmlns:p14="http://schemas.microsoft.com/office/powerpoint/2010/main" val="396355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C07541-886F-4DC9-89CB-5ECA19AD5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81" y="232122"/>
            <a:ext cx="4785164" cy="3049477"/>
          </a:xfrm>
          <a:prstGeom prst="rect">
            <a:avLst/>
          </a:prstGeom>
        </p:spPr>
      </p:pic>
      <p:pic>
        <p:nvPicPr>
          <p:cNvPr id="8" name="Picture 7">
            <a:extLst>
              <a:ext uri="{FF2B5EF4-FFF2-40B4-BE49-F238E27FC236}">
                <a16:creationId xmlns:a16="http://schemas.microsoft.com/office/drawing/2014/main" id="{0E1E9BA5-C5F2-4CC1-8833-4A02AE3AB2CD}"/>
              </a:ext>
            </a:extLst>
          </p:cNvPr>
          <p:cNvPicPr>
            <a:picLocks noChangeAspect="1"/>
          </p:cNvPicPr>
          <p:nvPr/>
        </p:nvPicPr>
        <p:blipFill>
          <a:blip r:embed="rId3"/>
          <a:stretch>
            <a:fillRect/>
          </a:stretch>
        </p:blipFill>
        <p:spPr>
          <a:xfrm>
            <a:off x="5751161" y="369767"/>
            <a:ext cx="5261744" cy="2785629"/>
          </a:xfrm>
          <a:prstGeom prst="rect">
            <a:avLst/>
          </a:prstGeom>
        </p:spPr>
      </p:pic>
      <p:pic>
        <p:nvPicPr>
          <p:cNvPr id="9" name="Picture 8">
            <a:extLst>
              <a:ext uri="{FF2B5EF4-FFF2-40B4-BE49-F238E27FC236}">
                <a16:creationId xmlns:a16="http://schemas.microsoft.com/office/drawing/2014/main" id="{A856EAB9-19C7-487F-BCE1-C306DBB46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97" y="3583558"/>
            <a:ext cx="1776698" cy="2350855"/>
          </a:xfrm>
          <a:prstGeom prst="rect">
            <a:avLst/>
          </a:prstGeom>
        </p:spPr>
      </p:pic>
      <p:pic>
        <p:nvPicPr>
          <p:cNvPr id="10" name="Picture 2" descr="C:\Documents and Settings\olson_g\Desktop\Subir'sBS\NC\HEP64-Fig3.tif">
            <a:extLst>
              <a:ext uri="{FF2B5EF4-FFF2-40B4-BE49-F238E27FC236}">
                <a16:creationId xmlns:a16="http://schemas.microsoft.com/office/drawing/2014/main" id="{E4518E5F-B350-46C3-B873-3F7CC1A7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542" y="3491292"/>
            <a:ext cx="704674" cy="313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744CA5D9-88C3-48DB-B517-C76F90A498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548255" y="3313472"/>
            <a:ext cx="2279632" cy="3284547"/>
          </a:xfrm>
          <a:prstGeom prst="rect">
            <a:avLst/>
          </a:prstGeom>
          <a:noFill/>
        </p:spPr>
      </p:pic>
      <p:pic>
        <p:nvPicPr>
          <p:cNvPr id="12" name="Picture 11">
            <a:extLst>
              <a:ext uri="{FF2B5EF4-FFF2-40B4-BE49-F238E27FC236}">
                <a16:creationId xmlns:a16="http://schemas.microsoft.com/office/drawing/2014/main" id="{80A2D0C7-5FE6-4D32-B695-EE71916F33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2458" y="3281599"/>
            <a:ext cx="2664489" cy="3292968"/>
          </a:xfrm>
          <a:prstGeom prst="rect">
            <a:avLst/>
          </a:prstGeom>
        </p:spPr>
      </p:pic>
      <p:sp>
        <p:nvSpPr>
          <p:cNvPr id="3" name="TextBox 2">
            <a:extLst>
              <a:ext uri="{FF2B5EF4-FFF2-40B4-BE49-F238E27FC236}">
                <a16:creationId xmlns:a16="http://schemas.microsoft.com/office/drawing/2014/main" id="{50ECF8A7-462C-4CC3-A33B-3FB9E35F37F2}"/>
              </a:ext>
            </a:extLst>
          </p:cNvPr>
          <p:cNvSpPr txBox="1"/>
          <p:nvPr/>
        </p:nvSpPr>
        <p:spPr>
          <a:xfrm>
            <a:off x="4147222" y="4389653"/>
            <a:ext cx="1270425" cy="738664"/>
          </a:xfrm>
          <a:prstGeom prst="rect">
            <a:avLst/>
          </a:prstGeom>
          <a:noFill/>
        </p:spPr>
        <p:txBody>
          <a:bodyPr wrap="square" rtlCol="0">
            <a:spAutoFit/>
          </a:bodyPr>
          <a:lstStyle/>
          <a:p>
            <a:r>
              <a:rPr lang="en-US" altLang="en-US" sz="1200" dirty="0"/>
              <a:t>Full Length Sequence of fgl2</a:t>
            </a:r>
          </a:p>
          <a:p>
            <a:endParaRPr lang="en-US" dirty="0"/>
          </a:p>
        </p:txBody>
      </p:sp>
      <p:sp>
        <p:nvSpPr>
          <p:cNvPr id="13" name="Arrow: Right 12">
            <a:extLst>
              <a:ext uri="{FF2B5EF4-FFF2-40B4-BE49-F238E27FC236}">
                <a16:creationId xmlns:a16="http://schemas.microsoft.com/office/drawing/2014/main" id="{563AA468-1B8B-4C0E-B650-3D5F40237DE3}"/>
              </a:ext>
            </a:extLst>
          </p:cNvPr>
          <p:cNvSpPr/>
          <p:nvPr/>
        </p:nvSpPr>
        <p:spPr>
          <a:xfrm>
            <a:off x="5337951" y="4629376"/>
            <a:ext cx="15939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C748F1B-F00A-4E9E-A995-5C402915E86A}"/>
              </a:ext>
            </a:extLst>
          </p:cNvPr>
          <p:cNvSpPr/>
          <p:nvPr/>
        </p:nvSpPr>
        <p:spPr>
          <a:xfrm>
            <a:off x="9361008" y="4652235"/>
            <a:ext cx="15939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1AF16C5-8D0E-4E81-8A85-FA18DF18A82F}"/>
              </a:ext>
            </a:extLst>
          </p:cNvPr>
          <p:cNvSpPr txBox="1"/>
          <p:nvPr/>
        </p:nvSpPr>
        <p:spPr>
          <a:xfrm>
            <a:off x="8318688" y="4498493"/>
            <a:ext cx="1270425" cy="738664"/>
          </a:xfrm>
          <a:prstGeom prst="rect">
            <a:avLst/>
          </a:prstGeom>
          <a:noFill/>
        </p:spPr>
        <p:txBody>
          <a:bodyPr wrap="square" rtlCol="0">
            <a:spAutoFit/>
          </a:bodyPr>
          <a:lstStyle/>
          <a:p>
            <a:r>
              <a:rPr lang="en-US" altLang="en-US" sz="1200" dirty="0"/>
              <a:t>Full Length Sequence of fgl1</a:t>
            </a:r>
          </a:p>
          <a:p>
            <a:endParaRPr lang="en-US" dirty="0"/>
          </a:p>
        </p:txBody>
      </p:sp>
    </p:spTree>
    <p:extLst>
      <p:ext uri="{BB962C8B-B14F-4D97-AF65-F5344CB8AC3E}">
        <p14:creationId xmlns:p14="http://schemas.microsoft.com/office/powerpoint/2010/main" val="95422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6B440C-9138-44BB-9B3B-9350B7E9CA58}"/>
              </a:ext>
            </a:extLst>
          </p:cNvPr>
          <p:cNvPicPr>
            <a:picLocks noChangeAspect="1"/>
          </p:cNvPicPr>
          <p:nvPr/>
        </p:nvPicPr>
        <p:blipFill rotWithShape="1">
          <a:blip r:embed="rId2">
            <a:extLst>
              <a:ext uri="{28A0092B-C50C-407E-A947-70E740481C1C}">
                <a14:useLocalDpi xmlns:a14="http://schemas.microsoft.com/office/drawing/2010/main" val="0"/>
              </a:ext>
            </a:extLst>
          </a:blip>
          <a:srcRect t="21141" b="23079"/>
          <a:stretch/>
        </p:blipFill>
        <p:spPr>
          <a:xfrm>
            <a:off x="506294" y="9463"/>
            <a:ext cx="10852889" cy="2876351"/>
          </a:xfrm>
          <a:prstGeom prst="rect">
            <a:avLst/>
          </a:prstGeom>
        </p:spPr>
      </p:pic>
      <p:pic>
        <p:nvPicPr>
          <p:cNvPr id="11" name="Picture 10">
            <a:extLst>
              <a:ext uri="{FF2B5EF4-FFF2-40B4-BE49-F238E27FC236}">
                <a16:creationId xmlns:a16="http://schemas.microsoft.com/office/drawing/2014/main" id="{7E25145A-663A-4F77-8354-27FA88010E3B}"/>
              </a:ext>
            </a:extLst>
          </p:cNvPr>
          <p:cNvPicPr>
            <a:picLocks noChangeAspect="1"/>
          </p:cNvPicPr>
          <p:nvPr/>
        </p:nvPicPr>
        <p:blipFill rotWithShape="1">
          <a:blip r:embed="rId3">
            <a:extLst>
              <a:ext uri="{28A0092B-C50C-407E-A947-70E740481C1C}">
                <a14:useLocalDpi xmlns:a14="http://schemas.microsoft.com/office/drawing/2010/main" val="0"/>
              </a:ext>
            </a:extLst>
          </a:blip>
          <a:srcRect l="5525" t="14079" r="5459" b="15312"/>
          <a:stretch/>
        </p:blipFill>
        <p:spPr>
          <a:xfrm>
            <a:off x="623250" y="3331596"/>
            <a:ext cx="7438569" cy="2800159"/>
          </a:xfrm>
          <a:prstGeom prst="rect">
            <a:avLst/>
          </a:prstGeom>
        </p:spPr>
      </p:pic>
      <p:pic>
        <p:nvPicPr>
          <p:cNvPr id="13" name="Picture 12">
            <a:extLst>
              <a:ext uri="{FF2B5EF4-FFF2-40B4-BE49-F238E27FC236}">
                <a16:creationId xmlns:a16="http://schemas.microsoft.com/office/drawing/2014/main" id="{FC0858D3-E4B7-4F45-8E3D-960D8C32C822}"/>
              </a:ext>
            </a:extLst>
          </p:cNvPr>
          <p:cNvPicPr>
            <a:picLocks noChangeAspect="1"/>
          </p:cNvPicPr>
          <p:nvPr/>
        </p:nvPicPr>
        <p:blipFill rotWithShape="1">
          <a:blip r:embed="rId4">
            <a:extLst>
              <a:ext uri="{28A0092B-C50C-407E-A947-70E740481C1C}">
                <a14:useLocalDpi xmlns:a14="http://schemas.microsoft.com/office/drawing/2010/main" val="0"/>
              </a:ext>
            </a:extLst>
          </a:blip>
          <a:srcRect l="32614" t="23359" r="33876" b="20966"/>
          <a:stretch/>
        </p:blipFill>
        <p:spPr>
          <a:xfrm>
            <a:off x="8456435" y="3246539"/>
            <a:ext cx="3254928" cy="2566515"/>
          </a:xfrm>
          <a:prstGeom prst="rect">
            <a:avLst/>
          </a:prstGeom>
        </p:spPr>
      </p:pic>
    </p:spTree>
    <p:extLst>
      <p:ext uri="{BB962C8B-B14F-4D97-AF65-F5344CB8AC3E}">
        <p14:creationId xmlns:p14="http://schemas.microsoft.com/office/powerpoint/2010/main" val="68794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468DCEE5-0164-46E1-9B5A-6B9795D7EA59}"/>
              </a:ext>
            </a:extLst>
          </p:cNvPr>
          <p:cNvSpPr txBox="1">
            <a:spLocks noChangeArrowheads="1"/>
          </p:cNvSpPr>
          <p:nvPr/>
        </p:nvSpPr>
        <p:spPr bwMode="auto">
          <a:xfrm>
            <a:off x="1335247" y="84664"/>
            <a:ext cx="8723153" cy="492443"/>
          </a:xfrm>
          <a:prstGeom prst="rect">
            <a:avLst/>
          </a:prstGeom>
          <a:gradFill rotWithShape="1">
            <a:gsLst>
              <a:gs pos="0">
                <a:schemeClr val="tx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algn="ctr" eaLnBrk="1" hangingPunct="1">
              <a:spcBef>
                <a:spcPct val="50000"/>
              </a:spcBef>
            </a:pPr>
            <a:r>
              <a:rPr lang="en-US" altLang="en-US" sz="2600" dirty="0"/>
              <a:t>Conclusions</a:t>
            </a:r>
          </a:p>
        </p:txBody>
      </p:sp>
      <p:sp>
        <p:nvSpPr>
          <p:cNvPr id="11" name="Rectangle 10">
            <a:extLst>
              <a:ext uri="{FF2B5EF4-FFF2-40B4-BE49-F238E27FC236}">
                <a16:creationId xmlns:a16="http://schemas.microsoft.com/office/drawing/2014/main" id="{8E1511BC-FB93-4084-8E33-67801F07D24F}"/>
              </a:ext>
            </a:extLst>
          </p:cNvPr>
          <p:cNvSpPr/>
          <p:nvPr/>
        </p:nvSpPr>
        <p:spPr>
          <a:xfrm>
            <a:off x="219512" y="577107"/>
            <a:ext cx="11441185" cy="2308324"/>
          </a:xfrm>
          <a:prstGeom prst="rect">
            <a:avLst/>
          </a:prstGeom>
        </p:spPr>
        <p:txBody>
          <a:bodyPr wrap="square">
            <a:spAutoFit/>
          </a:bodyPr>
          <a:lstStyle/>
          <a:p>
            <a:r>
              <a:rPr lang="en-US" altLang="en-US" dirty="0">
                <a:latin typeface="Arial" panose="020B0604020202020204" pitchFamily="34" charset="0"/>
                <a:cs typeface="Arial" panose="020B0604020202020204" pitchFamily="34" charset="0"/>
              </a:rPr>
              <a:t>Both luminal fluid and sperm-associated high molecular weight oligomers (260/280kDa) are composed of two disulfide-linked subunits: a 64kDa polypeptide identified as fibrinogen-like protein-2 (fgl2); and a 33kDa polypeptide identified as fibrinogen-like protein-1 (fgl1). Immunocytochemical studies revealed that both fgl1 and fgl2 selectively bind to defective spermatozoa in the cauda </a:t>
            </a:r>
            <a:r>
              <a:rPr lang="en-US" altLang="en-US" dirty="0" err="1">
                <a:latin typeface="Arial" panose="020B0604020202020204" pitchFamily="34" charset="0"/>
                <a:cs typeface="Arial" panose="020B0604020202020204" pitchFamily="34" charset="0"/>
              </a:rPr>
              <a:t>epididymidis</a:t>
            </a:r>
            <a:r>
              <a:rPr lang="en-US" altLang="en-US" dirty="0">
                <a:latin typeface="Arial" panose="020B0604020202020204" pitchFamily="34" charset="0"/>
                <a:cs typeface="Arial" panose="020B0604020202020204" pitchFamily="34" charset="0"/>
              </a:rPr>
              <a:t>. </a:t>
            </a:r>
          </a:p>
          <a:p>
            <a:r>
              <a:rPr lang="en-US" dirty="0">
                <a:latin typeface="Arial" panose="020B0604020202020204" pitchFamily="34" charset="0"/>
                <a:ea typeface="Times New Roman" panose="02020603050405020304" pitchFamily="18" charset="0"/>
                <a:cs typeface="Arial" panose="020B0604020202020204" pitchFamily="34" charset="0"/>
              </a:rPr>
              <a:t>This study is the first to show a functional interaction between fgl1 and fgl2.  This specific binding and polymerization of fgl1/fgl2 oligomers onto defective spermatozoa may represent one mechanism to shield the viable sperm population and/or the epididymal epithelium from degenerating spermatozoa. </a:t>
            </a:r>
          </a:p>
          <a:p>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12" name="Text Box 2">
            <a:extLst>
              <a:ext uri="{FF2B5EF4-FFF2-40B4-BE49-F238E27FC236}">
                <a16:creationId xmlns:a16="http://schemas.microsoft.com/office/drawing/2014/main" id="{C02D005E-18C4-4F80-8698-12F28B2D7433}"/>
              </a:ext>
            </a:extLst>
          </p:cNvPr>
          <p:cNvSpPr txBox="1">
            <a:spLocks noChangeArrowheads="1"/>
          </p:cNvSpPr>
          <p:nvPr/>
        </p:nvSpPr>
        <p:spPr bwMode="auto">
          <a:xfrm>
            <a:off x="1208015" y="2725620"/>
            <a:ext cx="8839200" cy="488950"/>
          </a:xfrm>
          <a:prstGeom prst="rect">
            <a:avLst/>
          </a:prstGeom>
          <a:gradFill rotWithShape="1">
            <a:gsLst>
              <a:gs pos="0">
                <a:schemeClr val="tx1"/>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pPr algn="ctr" eaLnBrk="1" hangingPunct="1">
              <a:spcBef>
                <a:spcPct val="50000"/>
              </a:spcBef>
            </a:pPr>
            <a:r>
              <a:rPr lang="en-US" altLang="en-US" sz="2600" dirty="0"/>
              <a:t>Future Plans and Directions</a:t>
            </a:r>
          </a:p>
        </p:txBody>
      </p:sp>
      <p:sp>
        <p:nvSpPr>
          <p:cNvPr id="13" name="Rectangle 3">
            <a:extLst>
              <a:ext uri="{FF2B5EF4-FFF2-40B4-BE49-F238E27FC236}">
                <a16:creationId xmlns:a16="http://schemas.microsoft.com/office/drawing/2014/main" id="{9FB42A23-626C-4654-AD3D-5337340F1467}"/>
              </a:ext>
            </a:extLst>
          </p:cNvPr>
          <p:cNvSpPr>
            <a:spLocks noChangeArrowheads="1"/>
          </p:cNvSpPr>
          <p:nvPr/>
        </p:nvSpPr>
        <p:spPr bwMode="auto">
          <a:xfrm>
            <a:off x="219512" y="3214570"/>
            <a:ext cx="1175297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FF00"/>
                </a:solidFill>
                <a:latin typeface="Arial" panose="020B0604020202020204" pitchFamily="34" charset="0"/>
              </a:defRPr>
            </a:lvl1pPr>
            <a:lvl2pPr marL="742950" indent="-285750" eaLnBrk="0" hangingPunct="0">
              <a:defRPr sz="2400">
                <a:solidFill>
                  <a:srgbClr val="FFFF00"/>
                </a:solidFill>
                <a:latin typeface="Arial" panose="020B0604020202020204" pitchFamily="34" charset="0"/>
              </a:defRPr>
            </a:lvl2pPr>
            <a:lvl3pPr marL="1143000" indent="-228600" eaLnBrk="0" hangingPunct="0">
              <a:defRPr sz="2400">
                <a:solidFill>
                  <a:srgbClr val="FFFF00"/>
                </a:solidFill>
                <a:latin typeface="Arial" panose="020B0604020202020204" pitchFamily="34" charset="0"/>
              </a:defRPr>
            </a:lvl3pPr>
            <a:lvl4pPr marL="1600200" indent="-228600" eaLnBrk="0" hangingPunct="0">
              <a:defRPr sz="2400">
                <a:solidFill>
                  <a:srgbClr val="FFFF00"/>
                </a:solidFill>
                <a:latin typeface="Arial" panose="020B0604020202020204" pitchFamily="34" charset="0"/>
              </a:defRPr>
            </a:lvl4pPr>
            <a:lvl5pPr marL="2057400" indent="-228600" eaLnBrk="0" hangingPunct="0">
              <a:defRPr sz="2400">
                <a:solidFill>
                  <a:srgbClr val="FFFF00"/>
                </a:solidFill>
                <a:latin typeface="Arial" panose="020B0604020202020204" pitchFamily="34"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defRPr>
            </a:lvl9pPr>
          </a:lstStyle>
          <a:p>
            <a:r>
              <a:rPr lang="en-US" altLang="en-US" sz="1800" dirty="0">
                <a:solidFill>
                  <a:schemeClr val="tx1"/>
                </a:solidFill>
                <a:cs typeface="Arial" panose="020B0604020202020204" pitchFamily="34" charset="0"/>
              </a:rPr>
              <a:t>1. Isolation of the 260/280 </a:t>
            </a:r>
            <a:r>
              <a:rPr lang="en-US" altLang="en-US" sz="1800" dirty="0" err="1">
                <a:solidFill>
                  <a:schemeClr val="tx1"/>
                </a:solidFill>
                <a:cs typeface="Arial" panose="020B0604020202020204" pitchFamily="34" charset="0"/>
              </a:rPr>
              <a:t>kDa</a:t>
            </a:r>
            <a:r>
              <a:rPr lang="en-US" altLang="en-US" sz="1800" dirty="0">
                <a:solidFill>
                  <a:schemeClr val="tx1"/>
                </a:solidFill>
                <a:cs typeface="Arial" panose="020B0604020202020204" pitchFamily="34" charset="0"/>
              </a:rPr>
              <a:t> oligomers (</a:t>
            </a:r>
            <a:r>
              <a:rPr lang="en-US" altLang="en-US" sz="1800" dirty="0" err="1">
                <a:solidFill>
                  <a:schemeClr val="tx1"/>
                </a:solidFill>
                <a:cs typeface="Arial" panose="020B0604020202020204" pitchFamily="34" charset="0"/>
              </a:rPr>
              <a:t>eFGL</a:t>
            </a:r>
            <a:r>
              <a:rPr lang="en-US" altLang="en-US" sz="1800" dirty="0">
                <a:solidFill>
                  <a:schemeClr val="tx1"/>
                </a:solidFill>
                <a:cs typeface="Arial" panose="020B0604020202020204" pitchFamily="34" charset="0"/>
              </a:rPr>
              <a:t>) from the cauda epididymal luminal contents.  The purified native </a:t>
            </a:r>
            <a:r>
              <a:rPr lang="en-US" altLang="en-US" sz="1800" dirty="0" err="1">
                <a:solidFill>
                  <a:schemeClr val="tx1"/>
                </a:solidFill>
                <a:cs typeface="Arial" panose="020B0604020202020204" pitchFamily="34" charset="0"/>
              </a:rPr>
              <a:t>eFGL</a:t>
            </a:r>
            <a:r>
              <a:rPr lang="en-US" altLang="en-US" sz="1800" dirty="0">
                <a:solidFill>
                  <a:schemeClr val="tx1"/>
                </a:solidFill>
                <a:cs typeface="Arial" panose="020B0604020202020204" pitchFamily="34" charset="0"/>
              </a:rPr>
              <a:t> will be utilized to identify and to characterize the organelle-specific sperm ligands.</a:t>
            </a:r>
            <a:r>
              <a:rPr lang="en-US" altLang="en-US" sz="1800" dirty="0">
                <a:solidFill>
                  <a:schemeClr val="tx1"/>
                </a:solidFill>
                <a:cs typeface="Times New Roman" panose="02020603050405020304" pitchFamily="18" charset="0"/>
              </a:rPr>
              <a:t> </a:t>
            </a:r>
          </a:p>
          <a:p>
            <a:endParaRPr lang="en-US" altLang="en-US" sz="1800" dirty="0">
              <a:solidFill>
                <a:schemeClr val="tx1"/>
              </a:solidFill>
              <a:cs typeface="Times New Roman" panose="02020603050405020304" pitchFamily="18" charset="0"/>
            </a:endParaRPr>
          </a:p>
          <a:p>
            <a:r>
              <a:rPr lang="en-US" altLang="en-US" sz="1800" dirty="0">
                <a:solidFill>
                  <a:schemeClr val="tx1"/>
                </a:solidFill>
                <a:cs typeface="Arial" panose="020B0604020202020204" pitchFamily="34" charset="0"/>
              </a:rPr>
              <a:t>2. To elucidate the mechanism of binding/polymerization of </a:t>
            </a:r>
            <a:r>
              <a:rPr lang="en-US" altLang="en-US" sz="1800" dirty="0" err="1">
                <a:solidFill>
                  <a:schemeClr val="tx1"/>
                </a:solidFill>
                <a:cs typeface="Arial" panose="020B0604020202020204" pitchFamily="34" charset="0"/>
              </a:rPr>
              <a:t>eFGL</a:t>
            </a:r>
            <a:r>
              <a:rPr lang="en-US" altLang="en-US" sz="1800" dirty="0">
                <a:solidFill>
                  <a:schemeClr val="tx1"/>
                </a:solidFill>
                <a:cs typeface="Arial" panose="020B0604020202020204" pitchFamily="34" charset="0"/>
              </a:rPr>
              <a:t>, and its subunits (fgl1 and fgl2), to sperm ligands.  Is it an enzymatic or non-enzymatic process?  Does this interaction involve post-translational modification(s) of </a:t>
            </a:r>
            <a:r>
              <a:rPr lang="en-US" altLang="en-US" sz="1800" dirty="0" err="1">
                <a:solidFill>
                  <a:schemeClr val="tx1"/>
                </a:solidFill>
                <a:cs typeface="Arial" panose="020B0604020202020204" pitchFamily="34" charset="0"/>
              </a:rPr>
              <a:t>eFGL</a:t>
            </a:r>
            <a:r>
              <a:rPr lang="en-US" altLang="en-US" sz="1800" dirty="0">
                <a:solidFill>
                  <a:schemeClr val="tx1"/>
                </a:solidFill>
                <a:cs typeface="Arial" panose="020B0604020202020204" pitchFamily="34" charset="0"/>
              </a:rPr>
              <a:t> or sperm ligands? </a:t>
            </a:r>
          </a:p>
          <a:p>
            <a:pPr>
              <a:spcBef>
                <a:spcPct val="50000"/>
              </a:spcBef>
            </a:pPr>
            <a:r>
              <a:rPr lang="en-US" altLang="en-US" sz="1800" dirty="0">
                <a:solidFill>
                  <a:schemeClr val="tx1"/>
                </a:solidFill>
                <a:cs typeface="Arial" panose="020B0604020202020204" pitchFamily="34" charset="0"/>
              </a:rPr>
              <a:t>3. To examine sperm morphology and the sperm storage function of cauda </a:t>
            </a:r>
            <a:r>
              <a:rPr lang="en-US" altLang="en-US" sz="1800" dirty="0" err="1">
                <a:solidFill>
                  <a:schemeClr val="tx1"/>
                </a:solidFill>
                <a:cs typeface="Arial" panose="020B0604020202020204" pitchFamily="34" charset="0"/>
              </a:rPr>
              <a:t>epididymidis</a:t>
            </a:r>
            <a:r>
              <a:rPr lang="en-US" altLang="en-US" sz="1800" dirty="0">
                <a:solidFill>
                  <a:schemeClr val="tx1"/>
                </a:solidFill>
                <a:cs typeface="Arial" panose="020B0604020202020204" pitchFamily="34" charset="0"/>
              </a:rPr>
              <a:t> in fgl2 null mice.  To determine whether serum from fgl2 null animals exhibits elevated levels of anti-sperm antibodies.  This will test our hypothesis that the polymerization of the death cocoon onto defective spermatozoa prevents release of sperm autoantigens. </a:t>
            </a:r>
            <a:endParaRPr lang="en-US" altLang="en-US" sz="1800" dirty="0">
              <a:solidFill>
                <a:schemeClr val="tx1"/>
              </a:solidFill>
              <a:cs typeface="Times New Roman" panose="02020603050405020304" pitchFamily="18" charset="0"/>
            </a:endParaRPr>
          </a:p>
          <a:p>
            <a:pPr>
              <a:spcBef>
                <a:spcPct val="50000"/>
              </a:spcBef>
            </a:pPr>
            <a:r>
              <a:rPr lang="en-US" altLang="en-US" sz="1800" dirty="0">
                <a:solidFill>
                  <a:schemeClr val="tx1"/>
                </a:solidFill>
                <a:cs typeface="Times New Roman" panose="02020603050405020304" pitchFamily="18" charset="0"/>
              </a:rPr>
              <a:t>4. Quantitative estimation of seminal plasma </a:t>
            </a:r>
            <a:r>
              <a:rPr lang="en-US" altLang="en-US" sz="1800" dirty="0" err="1">
                <a:solidFill>
                  <a:schemeClr val="tx1"/>
                </a:solidFill>
                <a:cs typeface="Times New Roman" panose="02020603050405020304" pitchFamily="18" charset="0"/>
              </a:rPr>
              <a:t>eFGL</a:t>
            </a:r>
            <a:r>
              <a:rPr lang="en-US" altLang="en-US" sz="1800" dirty="0">
                <a:solidFill>
                  <a:schemeClr val="tx1"/>
                </a:solidFill>
                <a:cs typeface="Times New Roman" panose="02020603050405020304" pitchFamily="18" charset="0"/>
              </a:rPr>
              <a:t> levels from infertile patients by ELISA.  Clinically, this assay could be a biochemical marker to examine male infertility. </a:t>
            </a:r>
          </a:p>
          <a:p>
            <a:endParaRPr lang="en-US" altLang="en-US" sz="1800" dirty="0">
              <a:solidFill>
                <a:schemeClr val="tx1"/>
              </a:solidFill>
              <a:cs typeface="Arial" panose="020B0604020202020204" pitchFamily="34" charset="0"/>
            </a:endParaRPr>
          </a:p>
        </p:txBody>
      </p:sp>
    </p:spTree>
    <p:extLst>
      <p:ext uri="{BB962C8B-B14F-4D97-AF65-F5344CB8AC3E}">
        <p14:creationId xmlns:p14="http://schemas.microsoft.com/office/powerpoint/2010/main" val="2957220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501</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NAGDAS, SUBIR</dc:creator>
  <cp:lastModifiedBy>NAGDAS, SUBIR</cp:lastModifiedBy>
  <cp:revision>11</cp:revision>
  <dcterms:created xsi:type="dcterms:W3CDTF">2019-12-09T19:32:41Z</dcterms:created>
  <dcterms:modified xsi:type="dcterms:W3CDTF">2019-12-10T00:17:01Z</dcterms:modified>
</cp:coreProperties>
</file>