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310" r:id="rId3"/>
    <p:sldId id="299" r:id="rId4"/>
    <p:sldId id="335" r:id="rId5"/>
    <p:sldId id="336" r:id="rId6"/>
    <p:sldId id="337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4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5AA"/>
    <a:srgbClr val="A07E20"/>
    <a:srgbClr val="745600"/>
    <a:srgbClr val="A27800"/>
    <a:srgbClr val="FFD653"/>
    <a:srgbClr val="B08200"/>
    <a:srgbClr val="FEC2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8" autoAdjust="0"/>
    <p:restoredTop sz="94660"/>
  </p:normalViewPr>
  <p:slideViewPr>
    <p:cSldViewPr>
      <p:cViewPr varScale="1">
        <p:scale>
          <a:sx n="86" d="100"/>
          <a:sy n="86" d="100"/>
        </p:scale>
        <p:origin x="1613" y="48"/>
      </p:cViewPr>
      <p:guideLst>
        <p:guide orient="horz" pos="2160"/>
        <p:guide pos="2880"/>
        <p:guide pos="2418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B3D2AAA-8EDF-4CD2-893B-C9CD3293D66C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1B203B4-B813-44D5-9A06-6D9D1EB6E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9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203B4-B813-44D5-9A06-6D9D1EB6E7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9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203B4-B813-44D5-9A06-6D9D1EB6E7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9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203B4-B813-44D5-9A06-6D9D1EB6E7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9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286C-7412-40AE-A191-A23A4550822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A813-C39E-4252-AB6C-96FFEEBF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8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286C-7412-40AE-A191-A23A4550822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A813-C39E-4252-AB6C-96FFEEBF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286C-7412-40AE-A191-A23A4550822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A813-C39E-4252-AB6C-96FFEEBF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7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286C-7412-40AE-A191-A23A4550822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A813-C39E-4252-AB6C-96FFEEBF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7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286C-7412-40AE-A191-A23A4550822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A813-C39E-4252-AB6C-96FFEEBF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2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286C-7412-40AE-A191-A23A4550822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A813-C39E-4252-AB6C-96FFEEBF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4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286C-7412-40AE-A191-A23A4550822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A813-C39E-4252-AB6C-96FFEEBF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2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286C-7412-40AE-A191-A23A4550822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A813-C39E-4252-AB6C-96FFEEBF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286C-7412-40AE-A191-A23A4550822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A813-C39E-4252-AB6C-96FFEEBF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8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286C-7412-40AE-A191-A23A4550822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A813-C39E-4252-AB6C-96FFEEBF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286C-7412-40AE-A191-A23A4550822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A813-C39E-4252-AB6C-96FFEEBF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2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A286C-7412-40AE-A191-A23A4550822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6A813-C39E-4252-AB6C-96FFEEBF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8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9055" y="0"/>
            <a:ext cx="67897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tx2"/>
                </a:solidFill>
                <a:ea typeface="SimSun" pitchFamily="2" charset="-122"/>
              </a:rPr>
              <a:t>Nanosensor Research at FSU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-17143" y="692285"/>
            <a:ext cx="9161143" cy="295276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b="0" dirty="0">
              <a:latin typeface="Calibri" pitchFamily="34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2086928" y="956322"/>
            <a:ext cx="495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dirty="0">
                <a:ea typeface="SimSun" pitchFamily="2" charset="-122"/>
              </a:rPr>
              <a:t>Zhiping Luo, Daryush Ila</a:t>
            </a:r>
            <a:endParaRPr lang="en-US" sz="3600" dirty="0">
              <a:ea typeface="SimSun" pitchFamily="2" charset="-122"/>
            </a:endParaRPr>
          </a:p>
        </p:txBody>
      </p:sp>
      <p:pic>
        <p:nvPicPr>
          <p:cNvPr id="5122" name="Picture 2" descr="http://www.uncfsu.edu/Images/IMREL/Images/Faculty/IMREL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79" y="5396310"/>
            <a:ext cx="1573638" cy="13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-7619" y="6626225"/>
            <a:ext cx="9332594" cy="307975"/>
            <a:chOff x="-2" y="4160"/>
            <a:chExt cx="5885" cy="194"/>
          </a:xfrm>
        </p:grpSpPr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-2" y="4202"/>
              <a:ext cx="5770" cy="1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1">
                  <a:srgbClr val="000040"/>
                </a:gs>
                <a:gs pos="25000">
                  <a:srgbClr val="400040"/>
                </a:gs>
                <a:gs pos="37500">
                  <a:srgbClr val="8F0040"/>
                </a:gs>
                <a:gs pos="45000">
                  <a:srgbClr val="F27300"/>
                </a:gs>
                <a:gs pos="50000">
                  <a:srgbClr val="FFBF00"/>
                </a:gs>
                <a:gs pos="55000">
                  <a:srgbClr val="F27300"/>
                </a:gs>
                <a:gs pos="62500">
                  <a:srgbClr val="8F0040"/>
                </a:gs>
                <a:gs pos="75000">
                  <a:srgbClr val="400040"/>
                </a:gs>
                <a:gs pos="89999">
                  <a:srgbClr val="00004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232" y="4160"/>
              <a:ext cx="1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 dirty="0">
                <a:solidFill>
                  <a:srgbClr val="FF9900"/>
                </a:solidFill>
                <a:latin typeface="Copperplate Gothic Bold" panose="020E0705020206020404" pitchFamily="34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75" y="4160"/>
              <a:ext cx="58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FF9900"/>
                  </a:solidFill>
                  <a:latin typeface="Copperplate Gothic Bold" panose="020E0705020206020404" pitchFamily="34" charset="0"/>
                </a:rPr>
                <a:t>FSU  					                                                                 	IMREL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DED840-6967-4B3F-B1B9-D65F66A3F8EE}"/>
              </a:ext>
            </a:extLst>
          </p:cNvPr>
          <p:cNvSpPr txBox="1"/>
          <p:nvPr/>
        </p:nvSpPr>
        <p:spPr>
          <a:xfrm>
            <a:off x="533400" y="1679846"/>
            <a:ext cx="80772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altLang="en-US" sz="2400" dirty="0">
                <a:cs typeface="Times New Roman" panose="02020603050405020304" pitchFamily="18" charset="0"/>
              </a:rPr>
              <a:t>1. Rare-earth (RE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3+</a:t>
            </a:r>
            <a:r>
              <a:rPr lang="en-US" altLang="en-US" sz="2400" dirty="0">
                <a:cs typeface="Times New Roman" panose="02020603050405020304" pitchFamily="18" charset="0"/>
              </a:rPr>
              <a:t>) codoped BaSiF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cs typeface="Times New Roman" panose="02020603050405020304" pitchFamily="18" charset="0"/>
              </a:rPr>
              <a:t> and BaGeF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cs typeface="Times New Roman" panose="02020603050405020304" pitchFamily="18" charset="0"/>
              </a:rPr>
              <a:t> nanowires</a:t>
            </a:r>
          </a:p>
          <a:p>
            <a:pPr marL="800100" lvl="1" indent="-34290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Synthesis of BaSiF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6</a:t>
            </a:r>
            <a:r>
              <a:rPr lang="en-US" altLang="en-US" sz="2000" dirty="0">
                <a:cs typeface="Times New Roman" panose="02020603050405020304" pitchFamily="18" charset="0"/>
              </a:rPr>
              <a:t> and BaGeF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6</a:t>
            </a:r>
            <a:r>
              <a:rPr lang="en-US" altLang="en-US" sz="2000" dirty="0">
                <a:cs typeface="Times New Roman" panose="02020603050405020304" pitchFamily="18" charset="0"/>
              </a:rPr>
              <a:t> nanowires</a:t>
            </a:r>
          </a:p>
          <a:p>
            <a:pPr marL="800100" lvl="1" indent="-34290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Characterization by photoluminescence (PL) and cathodoluminescence (CL)</a:t>
            </a:r>
          </a:p>
          <a:p>
            <a:pPr marL="800100" lvl="1" indent="-34290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Fast luminescence property</a:t>
            </a:r>
          </a:p>
          <a:p>
            <a:pPr marL="800100" lvl="1" indent="-34290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Application of BaGeF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6</a:t>
            </a:r>
            <a:r>
              <a:rPr lang="en-US" altLang="en-US" sz="2000" dirty="0">
                <a:cs typeface="Times New Roman" panose="02020603050405020304" pitchFamily="18" charset="0"/>
              </a:rPr>
              <a:t> nanowires in H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cs typeface="Times New Roman" panose="02020603050405020304" pitchFamily="18" charset="0"/>
              </a:rPr>
              <a:t>O</a:t>
            </a:r>
            <a:r>
              <a:rPr lang="en-US" alt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cs typeface="Times New Roman" panose="02020603050405020304" pitchFamily="18" charset="0"/>
              </a:rPr>
              <a:t> sensing</a:t>
            </a:r>
          </a:p>
          <a:p>
            <a:pPr lvl="1">
              <a:spcBef>
                <a:spcPts val="600"/>
              </a:spcBef>
              <a:spcAft>
                <a:spcPct val="0"/>
              </a:spcAft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altLang="en-US" sz="2400" dirty="0">
                <a:cs typeface="Times New Roman" panose="02020603050405020304" pitchFamily="18" charset="0"/>
              </a:rPr>
              <a:t>2. Rare earth (RE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3+</a:t>
            </a:r>
            <a:r>
              <a:rPr lang="en-US" altLang="en-US" sz="2400" dirty="0">
                <a:cs typeface="Times New Roman" panose="02020603050405020304" pitchFamily="18" charset="0"/>
              </a:rPr>
              <a:t>) doped BaWO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cs typeface="Times New Roman" panose="02020603050405020304" pitchFamily="18" charset="0"/>
              </a:rPr>
              <a:t> nanofibers </a:t>
            </a:r>
          </a:p>
          <a:p>
            <a:pPr marL="800100" lvl="1" indent="-34290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Fabrication of porous nanofibers through electrospinning</a:t>
            </a:r>
          </a:p>
          <a:p>
            <a:pPr marL="800100" lvl="1" indent="-34290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Characterization by PL and CL</a:t>
            </a:r>
          </a:p>
          <a:p>
            <a:pPr marL="800100" lvl="1" indent="-34290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Application in highly sensitive explosive detection </a:t>
            </a:r>
          </a:p>
        </p:txBody>
      </p:sp>
    </p:spTree>
    <p:extLst>
      <p:ext uri="{BB962C8B-B14F-4D97-AF65-F5344CB8AC3E}">
        <p14:creationId xmlns:p14="http://schemas.microsoft.com/office/powerpoint/2010/main" val="399297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-7619" y="6626225"/>
            <a:ext cx="9332594" cy="307975"/>
            <a:chOff x="-2" y="4160"/>
            <a:chExt cx="5885" cy="194"/>
          </a:xfrm>
        </p:grpSpPr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-2" y="4202"/>
              <a:ext cx="5770" cy="1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1">
                  <a:srgbClr val="000040"/>
                </a:gs>
                <a:gs pos="25000">
                  <a:srgbClr val="400040"/>
                </a:gs>
                <a:gs pos="37500">
                  <a:srgbClr val="8F0040"/>
                </a:gs>
                <a:gs pos="45000">
                  <a:srgbClr val="F27300"/>
                </a:gs>
                <a:gs pos="50000">
                  <a:srgbClr val="FFBF00"/>
                </a:gs>
                <a:gs pos="55000">
                  <a:srgbClr val="F27300"/>
                </a:gs>
                <a:gs pos="62500">
                  <a:srgbClr val="8F0040"/>
                </a:gs>
                <a:gs pos="75000">
                  <a:srgbClr val="400040"/>
                </a:gs>
                <a:gs pos="89999">
                  <a:srgbClr val="00004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232" y="4160"/>
              <a:ext cx="1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FF9900"/>
                </a:solidFill>
                <a:latin typeface="Copperplate Gothic Bold" panose="020E0705020206020404" pitchFamily="34" charset="0"/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75" y="4160"/>
              <a:ext cx="58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FF9900"/>
                  </a:solidFill>
                  <a:latin typeface="Copperplate Gothic Bold" panose="020E0705020206020404" pitchFamily="34" charset="0"/>
                </a:rPr>
                <a:t>FSU  					                                                                 	IMREL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8300" y="1600592"/>
            <a:ext cx="4673600" cy="3505200"/>
            <a:chOff x="457200" y="228600"/>
            <a:chExt cx="8153400" cy="6115050"/>
          </a:xfrm>
        </p:grpSpPr>
        <p:pic>
          <p:nvPicPr>
            <p:cNvPr id="1026" name="Picture 2" descr="EPM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8600"/>
              <a:ext cx="8153400" cy="611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2171699" y="2057400"/>
              <a:ext cx="653363" cy="11125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0758235">
              <a:off x="2931559" y="2014726"/>
              <a:ext cx="422265" cy="93056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654300" y="219075"/>
            <a:ext cx="391248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Research Capacity at FSU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9A854-F0B7-4150-A990-8F28E9B2E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1" y="762000"/>
            <a:ext cx="9153525" cy="217934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7914" y="53340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dirty="0"/>
              <a:t>JXA-8530F EPMA at FSU (indicated are CL funded by NSF MRI). 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114490" y="1366720"/>
            <a:ext cx="381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Electron Probe Microanalyzer (EPMA) was funded by ARO in </a:t>
            </a:r>
            <a:r>
              <a:rPr lang="en-US" sz="2000" dirty="0"/>
              <a:t>$1.4M in 2009;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new EDS detector for chemical analysis was funded by ARO in $54K in 2015;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cathodoluminescence was funded by NSF MRI program in $201K in 2016;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EPMA instrument at FSU is the unique instrument with field-emission source in North Carolina and neighboring states. </a:t>
            </a:r>
            <a:r>
              <a:rPr lang="en-GB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887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-7619" y="6626225"/>
            <a:ext cx="9364510" cy="307975"/>
            <a:chOff x="-2" y="4160"/>
            <a:chExt cx="5885" cy="194"/>
          </a:xfrm>
        </p:grpSpPr>
        <p:sp>
          <p:nvSpPr>
            <p:cNvPr id="3" name="Rectangle 18"/>
            <p:cNvSpPr>
              <a:spLocks noChangeArrowheads="1"/>
            </p:cNvSpPr>
            <p:nvPr/>
          </p:nvSpPr>
          <p:spPr bwMode="auto">
            <a:xfrm>
              <a:off x="-2" y="4202"/>
              <a:ext cx="5770" cy="1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1">
                  <a:srgbClr val="000040"/>
                </a:gs>
                <a:gs pos="25000">
                  <a:srgbClr val="400040"/>
                </a:gs>
                <a:gs pos="37500">
                  <a:srgbClr val="8F0040"/>
                </a:gs>
                <a:gs pos="45000">
                  <a:srgbClr val="F27300"/>
                </a:gs>
                <a:gs pos="50000">
                  <a:srgbClr val="FFBF00"/>
                </a:gs>
                <a:gs pos="55000">
                  <a:srgbClr val="F27300"/>
                </a:gs>
                <a:gs pos="62500">
                  <a:srgbClr val="8F0040"/>
                </a:gs>
                <a:gs pos="75000">
                  <a:srgbClr val="400040"/>
                </a:gs>
                <a:gs pos="89999">
                  <a:srgbClr val="00004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" name="Text Box 19"/>
            <p:cNvSpPr txBox="1">
              <a:spLocks noChangeArrowheads="1"/>
            </p:cNvSpPr>
            <p:nvPr/>
          </p:nvSpPr>
          <p:spPr bwMode="auto">
            <a:xfrm>
              <a:off x="232" y="4160"/>
              <a:ext cx="1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FF9900"/>
                </a:solidFill>
                <a:latin typeface="Copperplate Gothic Bold" panose="020E0705020206020404" pitchFamily="34" charset="0"/>
              </a:endParaRPr>
            </a:p>
          </p:txBody>
        </p:sp>
        <p:sp>
          <p:nvSpPr>
            <p:cNvPr id="5" name="Text Box 20"/>
            <p:cNvSpPr txBox="1">
              <a:spLocks noChangeArrowheads="1"/>
            </p:cNvSpPr>
            <p:nvPr/>
          </p:nvSpPr>
          <p:spPr bwMode="auto">
            <a:xfrm>
              <a:off x="75" y="4160"/>
              <a:ext cx="58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FF9900"/>
                  </a:solidFill>
                  <a:latin typeface="Copperplate Gothic Bold" panose="020E0705020206020404" pitchFamily="34" charset="0"/>
                </a:rPr>
                <a:t>FSU  					                                                                 	IMREL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51767" y="200680"/>
            <a:ext cx="285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BaSiF</a:t>
            </a:r>
            <a:r>
              <a:rPr lang="en-US" sz="2800" b="1" baseline="-25000" dirty="0"/>
              <a:t>6</a:t>
            </a:r>
            <a:r>
              <a:rPr lang="en-US" sz="2800" b="1" dirty="0"/>
              <a:t> Nanowires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1BDA984-679F-45BC-939C-F225B5718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1" y="762000"/>
            <a:ext cx="9153525" cy="217934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58FD561-4D04-415B-863C-F5603B54FF4B}"/>
              </a:ext>
            </a:extLst>
          </p:cNvPr>
          <p:cNvSpPr txBox="1"/>
          <p:nvPr/>
        </p:nvSpPr>
        <p:spPr>
          <a:xfrm>
            <a:off x="7431317" y="1187907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(d)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1952" y="3990102"/>
            <a:ext cx="5062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Superlong BaSiF</a:t>
            </a:r>
            <a:r>
              <a:rPr lang="en-US" baseline="-25000" dirty="0"/>
              <a:t>6</a:t>
            </a:r>
            <a:r>
              <a:rPr lang="en-US" dirty="0"/>
              <a:t> nanowires are synthesized (35.8 nm in diameter and 10–50 </a:t>
            </a:r>
            <a:r>
              <a:rPr lang="en-US" dirty="0">
                <a:sym typeface="Symbol"/>
              </a:rPr>
              <a:t></a:t>
            </a:r>
            <a:r>
              <a:rPr lang="en-US" dirty="0"/>
              <a:t>m in length);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emissions are obtained in PL and CL;</a:t>
            </a:r>
            <a:endParaRPr lang="en-US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 decay time shows subnanosecond fast luminescence property.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G. George et al., </a:t>
            </a:r>
            <a:r>
              <a:rPr lang="en-US" i="1" dirty="0"/>
              <a:t>J. Mater. Chem. C</a:t>
            </a:r>
            <a:r>
              <a:rPr lang="en-US" dirty="0"/>
              <a:t> </a:t>
            </a:r>
            <a:r>
              <a:rPr lang="en-US" b="1" dirty="0"/>
              <a:t>6</a:t>
            </a:r>
            <a:r>
              <a:rPr lang="en-US" dirty="0"/>
              <a:t>, 7285–7294 (2018).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A6C9F6-4EF7-400C-9B47-4CD6FFDBB2B8}"/>
              </a:ext>
            </a:extLst>
          </p:cNvPr>
          <p:cNvGrpSpPr/>
          <p:nvPr/>
        </p:nvGrpSpPr>
        <p:grpSpPr>
          <a:xfrm>
            <a:off x="114907" y="1027974"/>
            <a:ext cx="2681159" cy="2144925"/>
            <a:chOff x="624329" y="475281"/>
            <a:chExt cx="3657600" cy="2926080"/>
          </a:xfrm>
        </p:grpSpPr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F0FAA18E-BAEA-4B04-9215-C627A2376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29" y="475281"/>
              <a:ext cx="3657600" cy="2926080"/>
            </a:xfrm>
            <a:prstGeom prst="rect">
              <a:avLst/>
            </a:prstGeom>
          </p:spPr>
        </p:pic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CC9941B-25CD-4D45-8F71-7AA41DAC2778}"/>
                </a:ext>
              </a:extLst>
            </p:cNvPr>
            <p:cNvSpPr txBox="1"/>
            <p:nvPr/>
          </p:nvSpPr>
          <p:spPr>
            <a:xfrm>
              <a:off x="2698144" y="2926146"/>
              <a:ext cx="736963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m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20190" r="18892" b="8150"/>
          <a:stretch>
            <a:fillRect/>
          </a:stretch>
        </p:blipFill>
        <p:spPr bwMode="auto">
          <a:xfrm>
            <a:off x="3046799" y="1027974"/>
            <a:ext cx="3378200" cy="24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2"/>
          <p:cNvSpPr txBox="1">
            <a:spLocks noChangeArrowheads="1"/>
          </p:cNvSpPr>
          <p:nvPr/>
        </p:nvSpPr>
        <p:spPr bwMode="auto">
          <a:xfrm>
            <a:off x="3329567" y="3383734"/>
            <a:ext cx="25763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Photoluminescence (PL)</a:t>
            </a:r>
          </a:p>
        </p:txBody>
      </p:sp>
      <p:pic>
        <p:nvPicPr>
          <p:cNvPr id="87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15100" r="16284" b="4977"/>
          <a:stretch>
            <a:fillRect/>
          </a:stretch>
        </p:blipFill>
        <p:spPr bwMode="auto">
          <a:xfrm>
            <a:off x="6007100" y="1028633"/>
            <a:ext cx="3260796" cy="250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8844" r="10696" b="2724"/>
          <a:stretch>
            <a:fillRect/>
          </a:stretch>
        </p:blipFill>
        <p:spPr bwMode="auto">
          <a:xfrm>
            <a:off x="228600" y="3657793"/>
            <a:ext cx="3100360" cy="245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Box 2"/>
          <p:cNvSpPr txBox="1">
            <a:spLocks noChangeArrowheads="1"/>
          </p:cNvSpPr>
          <p:nvPr/>
        </p:nvSpPr>
        <p:spPr bwMode="auto">
          <a:xfrm>
            <a:off x="6057900" y="3383734"/>
            <a:ext cx="2938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Cathodoluminescence (CL)</a:t>
            </a:r>
          </a:p>
        </p:txBody>
      </p:sp>
      <p:sp>
        <p:nvSpPr>
          <p:cNvPr id="94" name="TextBox 2"/>
          <p:cNvSpPr txBox="1">
            <a:spLocks noChangeArrowheads="1"/>
          </p:cNvSpPr>
          <p:nvPr/>
        </p:nvSpPr>
        <p:spPr bwMode="auto">
          <a:xfrm>
            <a:off x="1110784" y="6100514"/>
            <a:ext cx="13388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Decay time</a:t>
            </a:r>
          </a:p>
        </p:txBody>
      </p:sp>
    </p:spTree>
    <p:extLst>
      <p:ext uri="{BB962C8B-B14F-4D97-AF65-F5344CB8AC3E}">
        <p14:creationId xmlns:p14="http://schemas.microsoft.com/office/powerpoint/2010/main" val="407854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-7619" y="6626225"/>
            <a:ext cx="9364510" cy="307975"/>
            <a:chOff x="-2" y="4160"/>
            <a:chExt cx="5885" cy="194"/>
          </a:xfrm>
        </p:grpSpPr>
        <p:sp>
          <p:nvSpPr>
            <p:cNvPr id="3" name="Rectangle 18"/>
            <p:cNvSpPr>
              <a:spLocks noChangeArrowheads="1"/>
            </p:cNvSpPr>
            <p:nvPr/>
          </p:nvSpPr>
          <p:spPr bwMode="auto">
            <a:xfrm>
              <a:off x="-2" y="4202"/>
              <a:ext cx="5770" cy="1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1">
                  <a:srgbClr val="000040"/>
                </a:gs>
                <a:gs pos="25000">
                  <a:srgbClr val="400040"/>
                </a:gs>
                <a:gs pos="37500">
                  <a:srgbClr val="8F0040"/>
                </a:gs>
                <a:gs pos="45000">
                  <a:srgbClr val="F27300"/>
                </a:gs>
                <a:gs pos="50000">
                  <a:srgbClr val="FFBF00"/>
                </a:gs>
                <a:gs pos="55000">
                  <a:srgbClr val="F27300"/>
                </a:gs>
                <a:gs pos="62500">
                  <a:srgbClr val="8F0040"/>
                </a:gs>
                <a:gs pos="75000">
                  <a:srgbClr val="400040"/>
                </a:gs>
                <a:gs pos="89999">
                  <a:srgbClr val="00004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" name="Text Box 19"/>
            <p:cNvSpPr txBox="1">
              <a:spLocks noChangeArrowheads="1"/>
            </p:cNvSpPr>
            <p:nvPr/>
          </p:nvSpPr>
          <p:spPr bwMode="auto">
            <a:xfrm>
              <a:off x="232" y="4160"/>
              <a:ext cx="1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FF9900"/>
                </a:solidFill>
                <a:latin typeface="Copperplate Gothic Bold" panose="020E0705020206020404" pitchFamily="34" charset="0"/>
              </a:endParaRPr>
            </a:p>
          </p:txBody>
        </p:sp>
        <p:sp>
          <p:nvSpPr>
            <p:cNvPr id="5" name="Text Box 20"/>
            <p:cNvSpPr txBox="1">
              <a:spLocks noChangeArrowheads="1"/>
            </p:cNvSpPr>
            <p:nvPr/>
          </p:nvSpPr>
          <p:spPr bwMode="auto">
            <a:xfrm>
              <a:off x="75" y="4160"/>
              <a:ext cx="58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FF9900"/>
                  </a:solidFill>
                  <a:latin typeface="Copperplate Gothic Bold" panose="020E0705020206020404" pitchFamily="34" charset="0"/>
                </a:rPr>
                <a:t>FSU  					                                                                 	IMREL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51767" y="200680"/>
            <a:ext cx="2946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BaGeF</a:t>
            </a:r>
            <a:r>
              <a:rPr lang="en-US" sz="2800" b="1" baseline="-25000" dirty="0"/>
              <a:t>6</a:t>
            </a:r>
            <a:r>
              <a:rPr lang="en-US" sz="2800" b="1" dirty="0"/>
              <a:t> Nanowires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1BDA984-679F-45BC-939C-F225B5718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1" y="762000"/>
            <a:ext cx="9153525" cy="217934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58FD561-4D04-415B-863C-F5603B54FF4B}"/>
              </a:ext>
            </a:extLst>
          </p:cNvPr>
          <p:cNvSpPr txBox="1"/>
          <p:nvPr/>
        </p:nvSpPr>
        <p:spPr>
          <a:xfrm>
            <a:off x="7431317" y="1187907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(d)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1952" y="3876280"/>
            <a:ext cx="5062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Superlong BaGeF</a:t>
            </a:r>
            <a:r>
              <a:rPr lang="en-US" baseline="-25000" dirty="0"/>
              <a:t>6</a:t>
            </a:r>
            <a:r>
              <a:rPr lang="en-US" dirty="0"/>
              <a:t> nanowires are synthesized (58 nm in diameter and 50–100 </a:t>
            </a:r>
            <a:r>
              <a:rPr lang="en-US" dirty="0">
                <a:sym typeface="Symbol"/>
              </a:rPr>
              <a:t></a:t>
            </a:r>
            <a:r>
              <a:rPr lang="en-US" dirty="0"/>
              <a:t>m in length);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emissions are obtained;</a:t>
            </a:r>
            <a:endParaRPr lang="en-US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 BaGeF</a:t>
            </a:r>
            <a:r>
              <a:rPr lang="en-US" baseline="-25000" dirty="0">
                <a:sym typeface="Symbol" panose="05050102010706020507" pitchFamily="18" charset="2"/>
              </a:rPr>
              <a:t>6</a:t>
            </a:r>
            <a:r>
              <a:rPr lang="en-US" dirty="0">
                <a:sym typeface="Symbol" panose="05050102010706020507" pitchFamily="18" charset="2"/>
              </a:rPr>
              <a:t> nanowires can be used as luminescence probe for sensitive detection of H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O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(25 ppm).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G. George et al., </a:t>
            </a:r>
            <a:r>
              <a:rPr lang="en-GB" i="1" dirty="0"/>
              <a:t>RSC Adv.</a:t>
            </a:r>
            <a:r>
              <a:rPr lang="en-GB" dirty="0"/>
              <a:t> </a:t>
            </a:r>
            <a:r>
              <a:rPr lang="en-GB" b="1" dirty="0"/>
              <a:t>8</a:t>
            </a:r>
            <a:r>
              <a:rPr lang="en-GB" dirty="0"/>
              <a:t>, 39296-39306 (2018).</a:t>
            </a:r>
            <a:endParaRPr lang="en-US" dirty="0"/>
          </a:p>
        </p:txBody>
      </p:sp>
      <p:sp>
        <p:nvSpPr>
          <p:cNvPr id="84" name="TextBox 2"/>
          <p:cNvSpPr txBox="1">
            <a:spLocks noChangeArrowheads="1"/>
          </p:cNvSpPr>
          <p:nvPr/>
        </p:nvSpPr>
        <p:spPr bwMode="auto">
          <a:xfrm>
            <a:off x="738346" y="5923217"/>
            <a:ext cx="21563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Photoluminescence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4734" y="1066733"/>
            <a:ext cx="2529972" cy="2023978"/>
            <a:chOff x="2255013" y="1676400"/>
            <a:chExt cx="2529972" cy="202397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FFA3E05-AA7C-41D4-830C-C1B8436F9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" contras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5013" y="1676400"/>
              <a:ext cx="2529972" cy="202397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9B45B0-B356-4722-8F36-30B6E684E29B}"/>
                </a:ext>
              </a:extLst>
            </p:cNvPr>
            <p:cNvSpPr txBox="1"/>
            <p:nvPr/>
          </p:nvSpPr>
          <p:spPr>
            <a:xfrm>
              <a:off x="3648440" y="3335076"/>
              <a:ext cx="7856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</a:t>
              </a:r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4" y="3276600"/>
            <a:ext cx="3199829" cy="266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96132" y="1066733"/>
            <a:ext cx="5860352" cy="2378282"/>
            <a:chOff x="415591" y="1262387"/>
            <a:chExt cx="7509209" cy="3047431"/>
          </a:xfrm>
        </p:grpSpPr>
        <p:grpSp>
          <p:nvGrpSpPr>
            <p:cNvPr id="31" name="Group 3"/>
            <p:cNvGrpSpPr>
              <a:grpSpLocks/>
            </p:cNvGrpSpPr>
            <p:nvPr/>
          </p:nvGrpSpPr>
          <p:grpSpPr bwMode="auto">
            <a:xfrm>
              <a:off x="415591" y="1262387"/>
              <a:ext cx="7509209" cy="3047431"/>
              <a:chOff x="-1659147" y="3084274"/>
              <a:chExt cx="7507382" cy="3047209"/>
            </a:xfrm>
          </p:grpSpPr>
          <p:pic>
            <p:nvPicPr>
              <p:cNvPr id="33" name="Picture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95" t="10316" r="12630" b="13792"/>
              <a:stretch>
                <a:fillRect/>
              </a:stretch>
            </p:blipFill>
            <p:spPr bwMode="auto">
              <a:xfrm>
                <a:off x="-1659147" y="3084274"/>
                <a:ext cx="3656710" cy="2672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09" t="8823" r="5806" b="5298"/>
              <a:stretch>
                <a:fillRect/>
              </a:stretch>
            </p:blipFill>
            <p:spPr bwMode="auto">
              <a:xfrm>
                <a:off x="2191525" y="3115438"/>
                <a:ext cx="3656710" cy="3016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D44F965-7B3C-4A81-B74C-FD5D6B1A957F}"/>
                </a:ext>
              </a:extLst>
            </p:cNvPr>
            <p:cNvSpPr/>
            <p:nvPr/>
          </p:nvSpPr>
          <p:spPr>
            <a:xfrm>
              <a:off x="3200400" y="2057400"/>
              <a:ext cx="381000" cy="106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3290683" y="3353376"/>
            <a:ext cx="28296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Sensitive detection of H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b="1" dirty="0">
                <a:solidFill>
                  <a:srgbClr val="FF0000"/>
                </a:solidFill>
              </a:rPr>
              <a:t>O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6853434" y="3353376"/>
            <a:ext cx="16738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H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b="1" dirty="0">
                <a:solidFill>
                  <a:srgbClr val="FF0000"/>
                </a:solidFill>
              </a:rPr>
              <a:t>O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b="1" dirty="0">
                <a:solidFill>
                  <a:srgbClr val="FF0000"/>
                </a:solidFill>
              </a:rPr>
              <a:t> Detection</a:t>
            </a:r>
          </a:p>
        </p:txBody>
      </p:sp>
    </p:spTree>
    <p:extLst>
      <p:ext uri="{BB962C8B-B14F-4D97-AF65-F5344CB8AC3E}">
        <p14:creationId xmlns:p14="http://schemas.microsoft.com/office/powerpoint/2010/main" val="57790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-7619" y="6626225"/>
            <a:ext cx="9364510" cy="307975"/>
            <a:chOff x="-2" y="4160"/>
            <a:chExt cx="5885" cy="194"/>
          </a:xfrm>
        </p:grpSpPr>
        <p:sp>
          <p:nvSpPr>
            <p:cNvPr id="3" name="Rectangle 18"/>
            <p:cNvSpPr>
              <a:spLocks noChangeArrowheads="1"/>
            </p:cNvSpPr>
            <p:nvPr/>
          </p:nvSpPr>
          <p:spPr bwMode="auto">
            <a:xfrm>
              <a:off x="-2" y="4202"/>
              <a:ext cx="5770" cy="1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1">
                  <a:srgbClr val="000040"/>
                </a:gs>
                <a:gs pos="25000">
                  <a:srgbClr val="400040"/>
                </a:gs>
                <a:gs pos="37500">
                  <a:srgbClr val="8F0040"/>
                </a:gs>
                <a:gs pos="45000">
                  <a:srgbClr val="F27300"/>
                </a:gs>
                <a:gs pos="50000">
                  <a:srgbClr val="FFBF00"/>
                </a:gs>
                <a:gs pos="55000">
                  <a:srgbClr val="F27300"/>
                </a:gs>
                <a:gs pos="62500">
                  <a:srgbClr val="8F0040"/>
                </a:gs>
                <a:gs pos="75000">
                  <a:srgbClr val="400040"/>
                </a:gs>
                <a:gs pos="89999">
                  <a:srgbClr val="00004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" name="Text Box 19"/>
            <p:cNvSpPr txBox="1">
              <a:spLocks noChangeArrowheads="1"/>
            </p:cNvSpPr>
            <p:nvPr/>
          </p:nvSpPr>
          <p:spPr bwMode="auto">
            <a:xfrm>
              <a:off x="232" y="4160"/>
              <a:ext cx="1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FF9900"/>
                </a:solidFill>
                <a:latin typeface="Copperplate Gothic Bold" panose="020E0705020206020404" pitchFamily="34" charset="0"/>
              </a:endParaRPr>
            </a:p>
          </p:txBody>
        </p:sp>
        <p:sp>
          <p:nvSpPr>
            <p:cNvPr id="5" name="Text Box 20"/>
            <p:cNvSpPr txBox="1">
              <a:spLocks noChangeArrowheads="1"/>
            </p:cNvSpPr>
            <p:nvPr/>
          </p:nvSpPr>
          <p:spPr bwMode="auto">
            <a:xfrm>
              <a:off x="75" y="4160"/>
              <a:ext cx="58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FF9900"/>
                  </a:solidFill>
                  <a:latin typeface="Copperplate Gothic Bold" panose="020E0705020206020404" pitchFamily="34" charset="0"/>
                </a:rPr>
                <a:t>FSU  					                                                                 	IMREL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51767" y="200680"/>
            <a:ext cx="2973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BaWO</a:t>
            </a:r>
            <a:r>
              <a:rPr lang="en-US" sz="2800" b="1" baseline="-25000" dirty="0"/>
              <a:t>4</a:t>
            </a:r>
            <a:r>
              <a:rPr lang="en-US" sz="2800" b="1" dirty="0"/>
              <a:t> Nanofibers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1BDA984-679F-45BC-939C-F225B5718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1" y="762000"/>
            <a:ext cx="9153525" cy="217934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58FD561-4D04-415B-863C-F5603B54FF4B}"/>
              </a:ext>
            </a:extLst>
          </p:cNvPr>
          <p:cNvSpPr txBox="1"/>
          <p:nvPr/>
        </p:nvSpPr>
        <p:spPr>
          <a:xfrm>
            <a:off x="7431317" y="1187907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(d)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1952" y="3903018"/>
            <a:ext cx="5062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BaWO</a:t>
            </a:r>
            <a:r>
              <a:rPr lang="en-US" baseline="-25000" dirty="0"/>
              <a:t>4</a:t>
            </a:r>
            <a:r>
              <a:rPr lang="en-US" dirty="0"/>
              <a:t> nanofibers were synthesized by electrospinning;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Highly selective towards aromatic nitro-compounds and 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2</a:t>
            </a:r>
            <a:r>
              <a:rPr lang="en-US" altLang="en-US" dirty="0"/>
              <a:t>, with the </a:t>
            </a:r>
            <a:r>
              <a:rPr lang="en-GB" dirty="0"/>
              <a:t>sensitivity within the range of 1–400 ppb and 1–10 ppm, respectively.</a:t>
            </a:r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G. George et al., </a:t>
            </a:r>
            <a:r>
              <a:rPr lang="en-US" i="1" dirty="0"/>
              <a:t>J. Mater. Chem. C</a:t>
            </a:r>
            <a:r>
              <a:rPr lang="en-US" dirty="0"/>
              <a:t> </a:t>
            </a:r>
            <a:r>
              <a:rPr lang="en-US" b="1" dirty="0"/>
              <a:t>7</a:t>
            </a:r>
            <a:r>
              <a:rPr lang="en-US" dirty="0"/>
              <a:t>, 14949–14961 (2019).</a:t>
            </a:r>
          </a:p>
        </p:txBody>
      </p:sp>
      <p:sp>
        <p:nvSpPr>
          <p:cNvPr id="94" name="TextBox 2"/>
          <p:cNvSpPr txBox="1">
            <a:spLocks noChangeArrowheads="1"/>
          </p:cNvSpPr>
          <p:nvPr/>
        </p:nvSpPr>
        <p:spPr bwMode="auto">
          <a:xfrm>
            <a:off x="1066800" y="6172200"/>
            <a:ext cx="13468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Mechanism</a:t>
            </a:r>
          </a:p>
        </p:txBody>
      </p:sp>
      <p:pic>
        <p:nvPicPr>
          <p:cNvPr id="20" name="Picture 6" descr="A close up of some grass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4" y="1187907"/>
            <a:ext cx="2674756" cy="213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5" b="7190"/>
          <a:stretch>
            <a:fillRect/>
          </a:stretch>
        </p:blipFill>
        <p:spPr bwMode="auto">
          <a:xfrm>
            <a:off x="2641600" y="840982"/>
            <a:ext cx="3263899" cy="26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10480" r="11238" b="5988"/>
          <a:stretch>
            <a:fillRect/>
          </a:stretch>
        </p:blipFill>
        <p:spPr bwMode="auto">
          <a:xfrm>
            <a:off x="5851593" y="1099183"/>
            <a:ext cx="3133895" cy="245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4067530" y="3454976"/>
            <a:ext cx="11416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Sensitivity</a:t>
            </a:r>
            <a:endParaRPr lang="en-US" alt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7043934" y="3454976"/>
            <a:ext cx="1149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Detection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01" y="3655150"/>
            <a:ext cx="2707266" cy="251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0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5154" y="223685"/>
            <a:ext cx="2273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Group Members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-7619" y="6626225"/>
            <a:ext cx="9332594" cy="307975"/>
            <a:chOff x="-2" y="4160"/>
            <a:chExt cx="5885" cy="19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-2" y="4202"/>
              <a:ext cx="5770" cy="1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1">
                  <a:srgbClr val="000040"/>
                </a:gs>
                <a:gs pos="25000">
                  <a:srgbClr val="400040"/>
                </a:gs>
                <a:gs pos="37500">
                  <a:srgbClr val="8F0040"/>
                </a:gs>
                <a:gs pos="45000">
                  <a:srgbClr val="F27300"/>
                </a:gs>
                <a:gs pos="50000">
                  <a:srgbClr val="FFBF00"/>
                </a:gs>
                <a:gs pos="55000">
                  <a:srgbClr val="F27300"/>
                </a:gs>
                <a:gs pos="62500">
                  <a:srgbClr val="8F0040"/>
                </a:gs>
                <a:gs pos="75000">
                  <a:srgbClr val="400040"/>
                </a:gs>
                <a:gs pos="89999">
                  <a:srgbClr val="00004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232" y="4160"/>
              <a:ext cx="1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FF9900"/>
                </a:solidFill>
                <a:latin typeface="Copperplate Gothic Bold" panose="020E0705020206020404" pitchFamily="34" charset="0"/>
              </a:endParaRPr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75" y="4160"/>
              <a:ext cx="58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FF9900"/>
                  </a:solidFill>
                  <a:latin typeface="Copperplate Gothic Bold" panose="020E0705020206020404" pitchFamily="34" charset="0"/>
                </a:rPr>
                <a:t>FSU  					                                                                 	IMREL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8E52ECA-65FA-4112-8DAD-98D150262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1" y="762000"/>
            <a:ext cx="9153525" cy="217934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1028" name="Picture 4" descr="http://zluo.fsufaculty.uncfsu.edu/wp-content/uploads/sites/50/2017/04/Gibin-George-150x1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r="7226"/>
          <a:stretch/>
        </p:blipFill>
        <p:spPr bwMode="auto">
          <a:xfrm>
            <a:off x="4960488" y="1656563"/>
            <a:ext cx="1181149" cy="14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30218" y="3046718"/>
            <a:ext cx="2269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Dr. Gibin George</a:t>
            </a:r>
          </a:p>
          <a:p>
            <a:r>
              <a:rPr lang="en-US" sz="1600" b="1" dirty="0"/>
              <a:t>Postdoc Fellow</a:t>
            </a:r>
          </a:p>
        </p:txBody>
      </p:sp>
      <p:pic>
        <p:nvPicPr>
          <p:cNvPr id="32" name="Picture 14" descr="Candyce Collins (PREM Scholar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7543"/>
          <a:stretch/>
        </p:blipFill>
        <p:spPr bwMode="auto">
          <a:xfrm>
            <a:off x="265861" y="4246769"/>
            <a:ext cx="1120392" cy="14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Caressia S. Edwards (PREM Scholar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2"/>
          <a:stretch/>
        </p:blipFill>
        <p:spPr bwMode="auto">
          <a:xfrm>
            <a:off x="1569365" y="4246769"/>
            <a:ext cx="1121119" cy="14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Jessa Guffie (PREM Scholar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r="15616"/>
          <a:stretch/>
        </p:blipFill>
        <p:spPr bwMode="auto">
          <a:xfrm>
            <a:off x="2873596" y="4245630"/>
            <a:ext cx="1000125" cy="141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0" descr="Lenore Mill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r="12387"/>
          <a:stretch/>
        </p:blipFill>
        <p:spPr bwMode="auto">
          <a:xfrm>
            <a:off x="5389295" y="4238679"/>
            <a:ext cx="1051438" cy="142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http://www.uncfsu.edu/assets/Images/Chemistry%20and%20Physics/PREM/Carlos%20Posada.JPG?157421273312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r="10110"/>
          <a:stretch/>
        </p:blipFill>
        <p:spPr bwMode="auto">
          <a:xfrm>
            <a:off x="6623845" y="4236106"/>
            <a:ext cx="1081746" cy="14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4" descr="AspyneSilvestr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r="8004"/>
          <a:stretch/>
        </p:blipFill>
        <p:spPr bwMode="auto">
          <a:xfrm>
            <a:off x="7888701" y="4229100"/>
            <a:ext cx="1084517" cy="143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r. Zhiping Lu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r="5918" b="5097"/>
          <a:stretch/>
        </p:blipFill>
        <p:spPr bwMode="auto">
          <a:xfrm>
            <a:off x="1064731" y="1645401"/>
            <a:ext cx="1188494" cy="141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335527" y="5720721"/>
            <a:ext cx="946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/>
              <a:t>Candyce</a:t>
            </a:r>
            <a:r>
              <a:rPr lang="en-US" sz="1600" b="1" dirty="0"/>
              <a:t> </a:t>
            </a:r>
          </a:p>
          <a:p>
            <a:r>
              <a:rPr lang="en-US" sz="1600" b="1" dirty="0"/>
              <a:t>Collins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64893" y="5720721"/>
            <a:ext cx="90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/>
              <a:t>Caressia</a:t>
            </a:r>
            <a:endParaRPr lang="en-US" sz="1600" b="1" dirty="0"/>
          </a:p>
          <a:p>
            <a:r>
              <a:rPr lang="en-US" sz="1600" b="1" dirty="0"/>
              <a:t>Edwards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53928" y="5720721"/>
            <a:ext cx="710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Jessa </a:t>
            </a:r>
          </a:p>
          <a:p>
            <a:r>
              <a:rPr lang="en-US" sz="1600" b="1" dirty="0" err="1"/>
              <a:t>Guffie</a:t>
            </a:r>
            <a:endParaRPr lang="en-US" sz="1600" b="1" dirty="0"/>
          </a:p>
        </p:txBody>
      </p:sp>
      <p:sp>
        <p:nvSpPr>
          <p:cNvPr id="41" name="Rectangle 40"/>
          <p:cNvSpPr/>
          <p:nvPr/>
        </p:nvSpPr>
        <p:spPr>
          <a:xfrm>
            <a:off x="6773127" y="5720721"/>
            <a:ext cx="795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Carlos</a:t>
            </a:r>
          </a:p>
          <a:p>
            <a:r>
              <a:rPr lang="en-US" sz="1600" b="1" dirty="0"/>
              <a:t>Posada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521373" y="5700058"/>
            <a:ext cx="769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Lenore</a:t>
            </a:r>
          </a:p>
          <a:p>
            <a:r>
              <a:rPr lang="en-US" sz="1600" b="1" dirty="0"/>
              <a:t>Miller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051104" y="5720721"/>
            <a:ext cx="912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/>
              <a:t>Aspyne</a:t>
            </a:r>
            <a:endParaRPr lang="en-US" sz="1600" b="1" dirty="0"/>
          </a:p>
          <a:p>
            <a:r>
              <a:rPr lang="en-US" sz="1600" b="1" dirty="0"/>
              <a:t>Silvestro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81170" y="3046718"/>
            <a:ext cx="1452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Dr. Zhiping Luo</a:t>
            </a:r>
          </a:p>
          <a:p>
            <a:r>
              <a:rPr lang="en-US" sz="1600" b="1" dirty="0"/>
              <a:t>Project PI</a:t>
            </a:r>
          </a:p>
        </p:txBody>
      </p:sp>
      <p:pic>
        <p:nvPicPr>
          <p:cNvPr id="48" name="Picture 6" descr="Dr. Il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7"/>
          <a:stretch/>
        </p:blipFill>
        <p:spPr bwMode="auto">
          <a:xfrm>
            <a:off x="3068694" y="1635764"/>
            <a:ext cx="1076325" cy="14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2848699" y="3046718"/>
            <a:ext cx="1429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Dr. Daryush Ila</a:t>
            </a:r>
          </a:p>
          <a:p>
            <a:r>
              <a:rPr lang="en-US" sz="1600" b="1" dirty="0"/>
              <a:t>Co-PI</a:t>
            </a:r>
          </a:p>
        </p:txBody>
      </p:sp>
      <p:pic>
        <p:nvPicPr>
          <p:cNvPr id="1026" name="Picture 2" descr="https://fsusites.uncfsu.edu/zluo/wp-content/uploads/sites/26/2018/10/Jacob-Hayes-1-150x15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6" r="8340"/>
          <a:stretch/>
        </p:blipFill>
        <p:spPr bwMode="auto">
          <a:xfrm>
            <a:off x="4056833" y="4235340"/>
            <a:ext cx="1149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8" descr="http://www.uncfsu.edu/assets/Images/Chemistry%20and%20Physics/PREM/Siva%20Ede.JPG?157421273311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r="13415"/>
          <a:stretch/>
        </p:blipFill>
        <p:spPr bwMode="auto">
          <a:xfrm>
            <a:off x="6957106" y="1672072"/>
            <a:ext cx="1068598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347076" y="5720721"/>
            <a:ext cx="691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Jacob</a:t>
            </a:r>
            <a:br>
              <a:rPr lang="en-US" sz="1600" b="1" dirty="0"/>
            </a:br>
            <a:r>
              <a:rPr lang="en-US" sz="1600" b="1" dirty="0"/>
              <a:t>Hayes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658550" y="3046718"/>
            <a:ext cx="1858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Dr. Sivasankara Ede</a:t>
            </a:r>
          </a:p>
          <a:p>
            <a:r>
              <a:rPr lang="en-US" sz="1600" b="1" dirty="0"/>
              <a:t>Postdoc Fellow</a:t>
            </a:r>
          </a:p>
        </p:txBody>
      </p:sp>
    </p:spTree>
    <p:extLst>
      <p:ext uri="{BB962C8B-B14F-4D97-AF65-F5344CB8AC3E}">
        <p14:creationId xmlns:p14="http://schemas.microsoft.com/office/powerpoint/2010/main" val="281006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405</Words>
  <Application>Microsoft Office PowerPoint</Application>
  <PresentationFormat>On-screen Show (4:3)</PresentationFormat>
  <Paragraphs>80</Paragraphs>
  <Slides>6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deploy</dc:creator>
  <cp:lastModifiedBy>Ila, Daryush</cp:lastModifiedBy>
  <cp:revision>497</cp:revision>
  <cp:lastPrinted>2017-08-25T17:07:31Z</cp:lastPrinted>
  <dcterms:created xsi:type="dcterms:W3CDTF">2013-11-25T14:27:16Z</dcterms:created>
  <dcterms:modified xsi:type="dcterms:W3CDTF">2019-12-10T20:44:21Z</dcterms:modified>
</cp:coreProperties>
</file>