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0" r:id="rId1"/>
  </p:sldMasterIdLst>
  <p:notesMasterIdLst>
    <p:notesMasterId r:id="rId27"/>
  </p:notesMasterIdLst>
  <p:handoutMasterIdLst>
    <p:handoutMasterId r:id="rId28"/>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3" autoAdjust="0"/>
    <p:restoredTop sz="87234" autoAdjust="0"/>
  </p:normalViewPr>
  <p:slideViewPr>
    <p:cSldViewPr snapToGrid="0">
      <p:cViewPr varScale="1">
        <p:scale>
          <a:sx n="96" d="100"/>
          <a:sy n="96" d="100"/>
        </p:scale>
        <p:origin x="145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7ABEF9-CF2D-47AC-BBC5-38E207932088}" type="doc">
      <dgm:prSet loTypeId="urn:microsoft.com/office/officeart/2005/8/layout/pyramid2" loCatId="pyramid" qsTypeId="urn:microsoft.com/office/officeart/2005/8/quickstyle/simple1" qsCatId="simple" csTypeId="urn:microsoft.com/office/officeart/2005/8/colors/accent1_2" csCatId="accent1" phldr="1"/>
      <dgm:spPr/>
    </dgm:pt>
    <dgm:pt modelId="{0FE5B346-BB2D-4FD9-BF94-10E17BCDC767}">
      <dgm:prSet phldrT="[Text]"/>
      <dgm:spPr/>
      <dgm:t>
        <a:bodyPr/>
        <a:lstStyle/>
        <a:p>
          <a:r>
            <a:rPr lang="en-US" dirty="0"/>
            <a:t>Primary Purpose of Organizational Unit</a:t>
          </a:r>
        </a:p>
      </dgm:t>
    </dgm:pt>
    <dgm:pt modelId="{1E52BBD9-8A03-4A73-BE1D-F27FFBB513B0}" type="parTrans" cxnId="{438F842F-C2A4-4D3D-97A8-88FD1BB26552}">
      <dgm:prSet/>
      <dgm:spPr/>
      <dgm:t>
        <a:bodyPr/>
        <a:lstStyle/>
        <a:p>
          <a:endParaRPr lang="en-US"/>
        </a:p>
      </dgm:t>
    </dgm:pt>
    <dgm:pt modelId="{D03A8746-A1C4-4180-9F78-AE7C6A8A4D76}" type="sibTrans" cxnId="{438F842F-C2A4-4D3D-97A8-88FD1BB26552}">
      <dgm:prSet/>
      <dgm:spPr/>
      <dgm:t>
        <a:bodyPr/>
        <a:lstStyle/>
        <a:p>
          <a:endParaRPr lang="en-US"/>
        </a:p>
      </dgm:t>
    </dgm:pt>
    <dgm:pt modelId="{3CDD56A9-C22A-456A-B92E-276F1E28E98D}">
      <dgm:prSet phldrT="[Text]"/>
      <dgm:spPr/>
      <dgm:t>
        <a:bodyPr/>
        <a:lstStyle/>
        <a:p>
          <a:r>
            <a:rPr lang="en-US" dirty="0"/>
            <a:t>Primary Purpose of This Position</a:t>
          </a:r>
        </a:p>
      </dgm:t>
    </dgm:pt>
    <dgm:pt modelId="{4984382A-8FDC-4AA3-9563-EC2E2765FA76}" type="parTrans" cxnId="{1EEB545A-3433-4FC3-BC51-397DC3D8E72F}">
      <dgm:prSet/>
      <dgm:spPr/>
      <dgm:t>
        <a:bodyPr/>
        <a:lstStyle/>
        <a:p>
          <a:endParaRPr lang="en-US"/>
        </a:p>
      </dgm:t>
    </dgm:pt>
    <dgm:pt modelId="{257EAB49-B318-4CF3-AD27-66465B5D43B5}" type="sibTrans" cxnId="{1EEB545A-3433-4FC3-BC51-397DC3D8E72F}">
      <dgm:prSet/>
      <dgm:spPr/>
      <dgm:t>
        <a:bodyPr/>
        <a:lstStyle/>
        <a:p>
          <a:endParaRPr lang="en-US"/>
        </a:p>
      </dgm:t>
    </dgm:pt>
    <dgm:pt modelId="{C297543F-879E-4408-AB46-A627281C4B26}">
      <dgm:prSet phldrT="[Text]"/>
      <dgm:spPr/>
      <dgm:t>
        <a:bodyPr/>
        <a:lstStyle/>
        <a:p>
          <a:r>
            <a:rPr lang="en-US" dirty="0"/>
            <a:t>Change in Responsibilities or Organizational Relationship</a:t>
          </a:r>
        </a:p>
      </dgm:t>
    </dgm:pt>
    <dgm:pt modelId="{26338CAE-57BB-42C3-AEAA-2B54811BBBD7}" type="parTrans" cxnId="{1497CE6E-693C-4CA7-85DA-F82689B0C120}">
      <dgm:prSet/>
      <dgm:spPr/>
      <dgm:t>
        <a:bodyPr/>
        <a:lstStyle/>
        <a:p>
          <a:endParaRPr lang="en-US"/>
        </a:p>
      </dgm:t>
    </dgm:pt>
    <dgm:pt modelId="{25F9967C-D4D0-4C50-B230-BAF0FA32E366}" type="sibTrans" cxnId="{1497CE6E-693C-4CA7-85DA-F82689B0C120}">
      <dgm:prSet/>
      <dgm:spPr/>
      <dgm:t>
        <a:bodyPr/>
        <a:lstStyle/>
        <a:p>
          <a:endParaRPr lang="en-US"/>
        </a:p>
      </dgm:t>
    </dgm:pt>
    <dgm:pt modelId="{65F73D09-C0B2-48FE-ADC0-978977217B7C}">
      <dgm:prSet/>
      <dgm:spPr/>
      <dgm:t>
        <a:bodyPr/>
        <a:lstStyle/>
        <a:p>
          <a:r>
            <a:rPr lang="en-US" dirty="0"/>
            <a:t>Description of Work</a:t>
          </a:r>
        </a:p>
      </dgm:t>
    </dgm:pt>
    <dgm:pt modelId="{6403E448-0700-4F09-A3E4-98F2A97D12E7}" type="parTrans" cxnId="{FBFDCA05-E134-49A7-A6A7-3CE94E7A07F3}">
      <dgm:prSet/>
      <dgm:spPr/>
      <dgm:t>
        <a:bodyPr/>
        <a:lstStyle/>
        <a:p>
          <a:endParaRPr lang="en-US"/>
        </a:p>
      </dgm:t>
    </dgm:pt>
    <dgm:pt modelId="{4BB086A0-D343-4850-8621-6B439829C1F5}" type="sibTrans" cxnId="{FBFDCA05-E134-49A7-A6A7-3CE94E7A07F3}">
      <dgm:prSet/>
      <dgm:spPr/>
      <dgm:t>
        <a:bodyPr/>
        <a:lstStyle/>
        <a:p>
          <a:endParaRPr lang="en-US"/>
        </a:p>
      </dgm:t>
    </dgm:pt>
    <dgm:pt modelId="{AFAE5C9D-A541-4803-93CD-C2E9785E4417}">
      <dgm:prSet/>
      <dgm:spPr/>
      <dgm:t>
        <a:bodyPr/>
        <a:lstStyle/>
        <a:p>
          <a:r>
            <a:rPr lang="en-US" dirty="0"/>
            <a:t>Competencies</a:t>
          </a:r>
        </a:p>
      </dgm:t>
    </dgm:pt>
    <dgm:pt modelId="{F72AA022-C75A-4895-A56E-43D27BDE4C56}" type="parTrans" cxnId="{6F44973C-58D8-4B98-9F84-E74F8ED1963B}">
      <dgm:prSet/>
      <dgm:spPr/>
      <dgm:t>
        <a:bodyPr/>
        <a:lstStyle/>
        <a:p>
          <a:endParaRPr lang="en-US"/>
        </a:p>
      </dgm:t>
    </dgm:pt>
    <dgm:pt modelId="{3607F53F-4C70-485B-A24D-08A05D9FDDC9}" type="sibTrans" cxnId="{6F44973C-58D8-4B98-9F84-E74F8ED1963B}">
      <dgm:prSet/>
      <dgm:spPr/>
      <dgm:t>
        <a:bodyPr/>
        <a:lstStyle/>
        <a:p>
          <a:endParaRPr lang="en-US"/>
        </a:p>
      </dgm:t>
    </dgm:pt>
    <dgm:pt modelId="{4387B60E-9FB3-4DED-8FED-3D390720CE0E}">
      <dgm:prSet/>
      <dgm:spPr/>
      <dgm:t>
        <a:bodyPr/>
        <a:lstStyle/>
        <a:p>
          <a:r>
            <a:rPr lang="en-US" dirty="0"/>
            <a:t>Education and Experience Required</a:t>
          </a:r>
        </a:p>
      </dgm:t>
    </dgm:pt>
    <dgm:pt modelId="{361E68CD-5568-4210-AFAA-8D2F23B42C25}" type="parTrans" cxnId="{7F91C894-322B-4F49-A0CC-DF3F00DF93A4}">
      <dgm:prSet/>
      <dgm:spPr/>
      <dgm:t>
        <a:bodyPr/>
        <a:lstStyle/>
        <a:p>
          <a:endParaRPr lang="en-US"/>
        </a:p>
      </dgm:t>
    </dgm:pt>
    <dgm:pt modelId="{4002915F-76E4-4031-9929-6C75E4DE4A94}" type="sibTrans" cxnId="{7F91C894-322B-4F49-A0CC-DF3F00DF93A4}">
      <dgm:prSet/>
      <dgm:spPr/>
      <dgm:t>
        <a:bodyPr/>
        <a:lstStyle/>
        <a:p>
          <a:endParaRPr lang="en-US"/>
        </a:p>
      </dgm:t>
    </dgm:pt>
    <dgm:pt modelId="{454C9EE7-8D91-4CFA-A897-B3EFCD774C9B}">
      <dgm:prSet/>
      <dgm:spPr/>
      <dgm:t>
        <a:bodyPr/>
        <a:lstStyle/>
        <a:p>
          <a:r>
            <a:rPr lang="en-US" dirty="0"/>
            <a:t>License or Certification Required By Statute or Regulation</a:t>
          </a:r>
        </a:p>
      </dgm:t>
    </dgm:pt>
    <dgm:pt modelId="{BFDBCA23-F059-485E-8E92-55F42C206BF2}" type="parTrans" cxnId="{6661517B-C108-4E93-8A17-E728B24540AC}">
      <dgm:prSet/>
      <dgm:spPr/>
      <dgm:t>
        <a:bodyPr/>
        <a:lstStyle/>
        <a:p>
          <a:endParaRPr lang="en-US"/>
        </a:p>
      </dgm:t>
    </dgm:pt>
    <dgm:pt modelId="{AD3D6533-A561-4429-AFDB-184CDA85BF35}" type="sibTrans" cxnId="{6661517B-C108-4E93-8A17-E728B24540AC}">
      <dgm:prSet/>
      <dgm:spPr/>
      <dgm:t>
        <a:bodyPr/>
        <a:lstStyle/>
        <a:p>
          <a:endParaRPr lang="en-US"/>
        </a:p>
      </dgm:t>
    </dgm:pt>
    <dgm:pt modelId="{21F38888-F03C-49A1-980F-06B6A0C235A6}">
      <dgm:prSet/>
      <dgm:spPr/>
      <dgm:t>
        <a:bodyPr/>
        <a:lstStyle/>
        <a:p>
          <a:r>
            <a:rPr lang="en-US" dirty="0"/>
            <a:t>Certification</a:t>
          </a:r>
        </a:p>
      </dgm:t>
    </dgm:pt>
    <dgm:pt modelId="{2F9A6971-2CFD-41C7-827F-C3EC8372A06D}" type="parTrans" cxnId="{30DE495E-B74D-41BE-B686-43A1846619B9}">
      <dgm:prSet/>
      <dgm:spPr/>
      <dgm:t>
        <a:bodyPr/>
        <a:lstStyle/>
        <a:p>
          <a:endParaRPr lang="en-US"/>
        </a:p>
      </dgm:t>
    </dgm:pt>
    <dgm:pt modelId="{A83FC1CC-9A7E-4C97-BBA1-CF66605667D9}" type="sibTrans" cxnId="{30DE495E-B74D-41BE-B686-43A1846619B9}">
      <dgm:prSet/>
      <dgm:spPr/>
      <dgm:t>
        <a:bodyPr/>
        <a:lstStyle/>
        <a:p>
          <a:endParaRPr lang="en-US"/>
        </a:p>
      </dgm:t>
    </dgm:pt>
    <dgm:pt modelId="{98EEED0A-F560-4E35-8B09-33F57D3BF7C7}" type="pres">
      <dgm:prSet presAssocID="{057ABEF9-CF2D-47AC-BBC5-38E207932088}" presName="compositeShape" presStyleCnt="0">
        <dgm:presLayoutVars>
          <dgm:dir/>
          <dgm:resizeHandles/>
        </dgm:presLayoutVars>
      </dgm:prSet>
      <dgm:spPr/>
    </dgm:pt>
    <dgm:pt modelId="{EE51B89A-7EDE-4472-B1BB-0EEDCA17B4F6}" type="pres">
      <dgm:prSet presAssocID="{057ABEF9-CF2D-47AC-BBC5-38E207932088}" presName="pyramid" presStyleLbl="node1" presStyleIdx="0" presStyleCnt="1" custLinFactNeighborX="8826" custLinFactNeighborY="-2264"/>
      <dgm:spPr/>
    </dgm:pt>
    <dgm:pt modelId="{35A59748-3DAB-494E-BD2A-4F0BCA669259}" type="pres">
      <dgm:prSet presAssocID="{057ABEF9-CF2D-47AC-BBC5-38E207932088}" presName="theList" presStyleCnt="0"/>
      <dgm:spPr/>
    </dgm:pt>
    <dgm:pt modelId="{DF6A6B09-1CEC-4215-8DF7-783DEBF25BFA}" type="pres">
      <dgm:prSet presAssocID="{0FE5B346-BB2D-4FD9-BF94-10E17BCDC767}" presName="aNode" presStyleLbl="fgAcc1" presStyleIdx="0" presStyleCnt="8" custLinFactY="87346" custLinFactNeighborX="-34833" custLinFactNeighborY="100000">
        <dgm:presLayoutVars>
          <dgm:bulletEnabled val="1"/>
        </dgm:presLayoutVars>
      </dgm:prSet>
      <dgm:spPr/>
    </dgm:pt>
    <dgm:pt modelId="{BD8C496D-1850-4780-90D9-B9D72100EE2D}" type="pres">
      <dgm:prSet presAssocID="{0FE5B346-BB2D-4FD9-BF94-10E17BCDC767}" presName="aSpace" presStyleCnt="0"/>
      <dgm:spPr/>
    </dgm:pt>
    <dgm:pt modelId="{4B6652E3-163A-4555-872B-36D357E400C7}" type="pres">
      <dgm:prSet presAssocID="{3CDD56A9-C22A-456A-B92E-276F1E28E98D}" presName="aNode" presStyleLbl="fgAcc1" presStyleIdx="1" presStyleCnt="8" custLinFactY="87346" custLinFactNeighborX="-34833" custLinFactNeighborY="100000">
        <dgm:presLayoutVars>
          <dgm:bulletEnabled val="1"/>
        </dgm:presLayoutVars>
      </dgm:prSet>
      <dgm:spPr/>
    </dgm:pt>
    <dgm:pt modelId="{47653CD7-4973-40BC-9DCB-80A89827E461}" type="pres">
      <dgm:prSet presAssocID="{3CDD56A9-C22A-456A-B92E-276F1E28E98D}" presName="aSpace" presStyleCnt="0"/>
      <dgm:spPr/>
    </dgm:pt>
    <dgm:pt modelId="{E940DD30-F426-4BD3-AE2E-EA6A17C53B44}" type="pres">
      <dgm:prSet presAssocID="{C297543F-879E-4408-AB46-A627281C4B26}" presName="aNode" presStyleLbl="fgAcc1" presStyleIdx="2" presStyleCnt="8" custLinFactY="87346" custLinFactNeighborX="-34833" custLinFactNeighborY="100000">
        <dgm:presLayoutVars>
          <dgm:bulletEnabled val="1"/>
        </dgm:presLayoutVars>
      </dgm:prSet>
      <dgm:spPr/>
    </dgm:pt>
    <dgm:pt modelId="{8DE9123D-FC8E-4DE8-A7CB-B51C811641D1}" type="pres">
      <dgm:prSet presAssocID="{C297543F-879E-4408-AB46-A627281C4B26}" presName="aSpace" presStyleCnt="0"/>
      <dgm:spPr/>
    </dgm:pt>
    <dgm:pt modelId="{770009F7-1D20-4B26-9CDD-3560D6093C50}" type="pres">
      <dgm:prSet presAssocID="{65F73D09-C0B2-48FE-ADC0-978977217B7C}" presName="aNode" presStyleLbl="fgAcc1" presStyleIdx="3" presStyleCnt="8" custLinFactY="87346" custLinFactNeighborX="-34833" custLinFactNeighborY="100000">
        <dgm:presLayoutVars>
          <dgm:bulletEnabled val="1"/>
        </dgm:presLayoutVars>
      </dgm:prSet>
      <dgm:spPr/>
    </dgm:pt>
    <dgm:pt modelId="{BD5F0B82-09C5-4A60-907B-FB77DF573112}" type="pres">
      <dgm:prSet presAssocID="{65F73D09-C0B2-48FE-ADC0-978977217B7C}" presName="aSpace" presStyleCnt="0"/>
      <dgm:spPr/>
    </dgm:pt>
    <dgm:pt modelId="{866C24AC-062C-4506-9CD4-2771264404ED}" type="pres">
      <dgm:prSet presAssocID="{AFAE5C9D-A541-4803-93CD-C2E9785E4417}" presName="aNode" presStyleLbl="fgAcc1" presStyleIdx="4" presStyleCnt="8" custLinFactY="87346" custLinFactNeighborX="-34833" custLinFactNeighborY="100000">
        <dgm:presLayoutVars>
          <dgm:bulletEnabled val="1"/>
        </dgm:presLayoutVars>
      </dgm:prSet>
      <dgm:spPr/>
    </dgm:pt>
    <dgm:pt modelId="{1B11509E-1A2B-4712-879A-767E0C146BA9}" type="pres">
      <dgm:prSet presAssocID="{AFAE5C9D-A541-4803-93CD-C2E9785E4417}" presName="aSpace" presStyleCnt="0"/>
      <dgm:spPr/>
    </dgm:pt>
    <dgm:pt modelId="{B42A6B18-B8DE-4ED4-BC4E-F6DE8C2E90DF}" type="pres">
      <dgm:prSet presAssocID="{4387B60E-9FB3-4DED-8FED-3D390720CE0E}" presName="aNode" presStyleLbl="fgAcc1" presStyleIdx="5" presStyleCnt="8" custLinFactY="87346" custLinFactNeighborX="-34833" custLinFactNeighborY="100000">
        <dgm:presLayoutVars>
          <dgm:bulletEnabled val="1"/>
        </dgm:presLayoutVars>
      </dgm:prSet>
      <dgm:spPr/>
    </dgm:pt>
    <dgm:pt modelId="{40225198-4E29-42DD-A2DC-54B5C9EC1FD8}" type="pres">
      <dgm:prSet presAssocID="{4387B60E-9FB3-4DED-8FED-3D390720CE0E}" presName="aSpace" presStyleCnt="0"/>
      <dgm:spPr/>
    </dgm:pt>
    <dgm:pt modelId="{FD1539AD-8DAF-4C48-BD14-CAA51E968EA8}" type="pres">
      <dgm:prSet presAssocID="{454C9EE7-8D91-4CFA-A897-B3EFCD774C9B}" presName="aNode" presStyleLbl="fgAcc1" presStyleIdx="6" presStyleCnt="8" custLinFactY="87346" custLinFactNeighborX="-34833" custLinFactNeighborY="100000">
        <dgm:presLayoutVars>
          <dgm:bulletEnabled val="1"/>
        </dgm:presLayoutVars>
      </dgm:prSet>
      <dgm:spPr/>
    </dgm:pt>
    <dgm:pt modelId="{82B38134-4BDA-47EC-9560-DBDA9A52CA44}" type="pres">
      <dgm:prSet presAssocID="{454C9EE7-8D91-4CFA-A897-B3EFCD774C9B}" presName="aSpace" presStyleCnt="0"/>
      <dgm:spPr/>
    </dgm:pt>
    <dgm:pt modelId="{E5390E99-0204-4569-B5ED-D9D0E87FB48B}" type="pres">
      <dgm:prSet presAssocID="{21F38888-F03C-49A1-980F-06B6A0C235A6}" presName="aNode" presStyleLbl="fgAcc1" presStyleIdx="7" presStyleCnt="8" custLinFactY="87346" custLinFactNeighborX="-34833" custLinFactNeighborY="100000">
        <dgm:presLayoutVars>
          <dgm:bulletEnabled val="1"/>
        </dgm:presLayoutVars>
      </dgm:prSet>
      <dgm:spPr/>
    </dgm:pt>
    <dgm:pt modelId="{327D4515-358E-426D-975E-15478A434BDF}" type="pres">
      <dgm:prSet presAssocID="{21F38888-F03C-49A1-980F-06B6A0C235A6}" presName="aSpace" presStyleCnt="0"/>
      <dgm:spPr/>
    </dgm:pt>
  </dgm:ptLst>
  <dgm:cxnLst>
    <dgm:cxn modelId="{FBFDCA05-E134-49A7-A6A7-3CE94E7A07F3}" srcId="{057ABEF9-CF2D-47AC-BBC5-38E207932088}" destId="{65F73D09-C0B2-48FE-ADC0-978977217B7C}" srcOrd="3" destOrd="0" parTransId="{6403E448-0700-4F09-A3E4-98F2A97D12E7}" sibTransId="{4BB086A0-D343-4850-8621-6B439829C1F5}"/>
    <dgm:cxn modelId="{B503B60D-8A12-4EE5-AB13-0F9C19230A97}" type="presOf" srcId="{454C9EE7-8D91-4CFA-A897-B3EFCD774C9B}" destId="{FD1539AD-8DAF-4C48-BD14-CAA51E968EA8}" srcOrd="0" destOrd="0" presId="urn:microsoft.com/office/officeart/2005/8/layout/pyramid2"/>
    <dgm:cxn modelId="{57F85E1D-ED6A-4E86-A6C0-2F1DD3ED04EC}" type="presOf" srcId="{AFAE5C9D-A541-4803-93CD-C2E9785E4417}" destId="{866C24AC-062C-4506-9CD4-2771264404ED}" srcOrd="0" destOrd="0" presId="urn:microsoft.com/office/officeart/2005/8/layout/pyramid2"/>
    <dgm:cxn modelId="{438F842F-C2A4-4D3D-97A8-88FD1BB26552}" srcId="{057ABEF9-CF2D-47AC-BBC5-38E207932088}" destId="{0FE5B346-BB2D-4FD9-BF94-10E17BCDC767}" srcOrd="0" destOrd="0" parTransId="{1E52BBD9-8A03-4A73-BE1D-F27FFBB513B0}" sibTransId="{D03A8746-A1C4-4180-9F78-AE7C6A8A4D76}"/>
    <dgm:cxn modelId="{E994AC38-C2DE-4031-99D6-C3EA22F26260}" type="presOf" srcId="{65F73D09-C0B2-48FE-ADC0-978977217B7C}" destId="{770009F7-1D20-4B26-9CDD-3560D6093C50}" srcOrd="0" destOrd="0" presId="urn:microsoft.com/office/officeart/2005/8/layout/pyramid2"/>
    <dgm:cxn modelId="{6F44973C-58D8-4B98-9F84-E74F8ED1963B}" srcId="{057ABEF9-CF2D-47AC-BBC5-38E207932088}" destId="{AFAE5C9D-A541-4803-93CD-C2E9785E4417}" srcOrd="4" destOrd="0" parTransId="{F72AA022-C75A-4895-A56E-43D27BDE4C56}" sibTransId="{3607F53F-4C70-485B-A24D-08A05D9FDDC9}"/>
    <dgm:cxn modelId="{4C5A985B-B138-45B8-9106-D7FFA333F3E9}" type="presOf" srcId="{4387B60E-9FB3-4DED-8FED-3D390720CE0E}" destId="{B42A6B18-B8DE-4ED4-BC4E-F6DE8C2E90DF}" srcOrd="0" destOrd="0" presId="urn:microsoft.com/office/officeart/2005/8/layout/pyramid2"/>
    <dgm:cxn modelId="{30DE495E-B74D-41BE-B686-43A1846619B9}" srcId="{057ABEF9-CF2D-47AC-BBC5-38E207932088}" destId="{21F38888-F03C-49A1-980F-06B6A0C235A6}" srcOrd="7" destOrd="0" parTransId="{2F9A6971-2CFD-41C7-827F-C3EC8372A06D}" sibTransId="{A83FC1CC-9A7E-4C97-BBA1-CF66605667D9}"/>
    <dgm:cxn modelId="{0CED9B6E-C31E-4257-9993-84B9103657C9}" type="presOf" srcId="{0FE5B346-BB2D-4FD9-BF94-10E17BCDC767}" destId="{DF6A6B09-1CEC-4215-8DF7-783DEBF25BFA}" srcOrd="0" destOrd="0" presId="urn:microsoft.com/office/officeart/2005/8/layout/pyramid2"/>
    <dgm:cxn modelId="{1497CE6E-693C-4CA7-85DA-F82689B0C120}" srcId="{057ABEF9-CF2D-47AC-BBC5-38E207932088}" destId="{C297543F-879E-4408-AB46-A627281C4B26}" srcOrd="2" destOrd="0" parTransId="{26338CAE-57BB-42C3-AEAA-2B54811BBBD7}" sibTransId="{25F9967C-D4D0-4C50-B230-BAF0FA32E366}"/>
    <dgm:cxn modelId="{A429EE56-C0B3-4A66-BB72-8D04A57C9D1F}" type="presOf" srcId="{21F38888-F03C-49A1-980F-06B6A0C235A6}" destId="{E5390E99-0204-4569-B5ED-D9D0E87FB48B}" srcOrd="0" destOrd="0" presId="urn:microsoft.com/office/officeart/2005/8/layout/pyramid2"/>
    <dgm:cxn modelId="{1EEB545A-3433-4FC3-BC51-397DC3D8E72F}" srcId="{057ABEF9-CF2D-47AC-BBC5-38E207932088}" destId="{3CDD56A9-C22A-456A-B92E-276F1E28E98D}" srcOrd="1" destOrd="0" parTransId="{4984382A-8FDC-4AA3-9563-EC2E2765FA76}" sibTransId="{257EAB49-B318-4CF3-AD27-66465B5D43B5}"/>
    <dgm:cxn modelId="{6661517B-C108-4E93-8A17-E728B24540AC}" srcId="{057ABEF9-CF2D-47AC-BBC5-38E207932088}" destId="{454C9EE7-8D91-4CFA-A897-B3EFCD774C9B}" srcOrd="6" destOrd="0" parTransId="{BFDBCA23-F059-485E-8E92-55F42C206BF2}" sibTransId="{AD3D6533-A561-4429-AFDB-184CDA85BF35}"/>
    <dgm:cxn modelId="{49434E90-DA7C-488D-B241-8D9944CEA658}" type="presOf" srcId="{057ABEF9-CF2D-47AC-BBC5-38E207932088}" destId="{98EEED0A-F560-4E35-8B09-33F57D3BF7C7}" srcOrd="0" destOrd="0" presId="urn:microsoft.com/office/officeart/2005/8/layout/pyramid2"/>
    <dgm:cxn modelId="{7F91C894-322B-4F49-A0CC-DF3F00DF93A4}" srcId="{057ABEF9-CF2D-47AC-BBC5-38E207932088}" destId="{4387B60E-9FB3-4DED-8FED-3D390720CE0E}" srcOrd="5" destOrd="0" parTransId="{361E68CD-5568-4210-AFAA-8D2F23B42C25}" sibTransId="{4002915F-76E4-4031-9929-6C75E4DE4A94}"/>
    <dgm:cxn modelId="{8DDFE9D7-EE75-4CCE-BD92-D7EDCA8EC422}" type="presOf" srcId="{3CDD56A9-C22A-456A-B92E-276F1E28E98D}" destId="{4B6652E3-163A-4555-872B-36D357E400C7}" srcOrd="0" destOrd="0" presId="urn:microsoft.com/office/officeart/2005/8/layout/pyramid2"/>
    <dgm:cxn modelId="{755BDEDE-A730-4EFF-859B-1559874EF7D1}" type="presOf" srcId="{C297543F-879E-4408-AB46-A627281C4B26}" destId="{E940DD30-F426-4BD3-AE2E-EA6A17C53B44}" srcOrd="0" destOrd="0" presId="urn:microsoft.com/office/officeart/2005/8/layout/pyramid2"/>
    <dgm:cxn modelId="{DB45738B-0000-4D83-9A59-8FAF9F186045}" type="presParOf" srcId="{98EEED0A-F560-4E35-8B09-33F57D3BF7C7}" destId="{EE51B89A-7EDE-4472-B1BB-0EEDCA17B4F6}" srcOrd="0" destOrd="0" presId="urn:microsoft.com/office/officeart/2005/8/layout/pyramid2"/>
    <dgm:cxn modelId="{84D2D2FF-C2BD-49C9-9C23-AB8CF4E2E7FB}" type="presParOf" srcId="{98EEED0A-F560-4E35-8B09-33F57D3BF7C7}" destId="{35A59748-3DAB-494E-BD2A-4F0BCA669259}" srcOrd="1" destOrd="0" presId="urn:microsoft.com/office/officeart/2005/8/layout/pyramid2"/>
    <dgm:cxn modelId="{B235202F-B93F-4EA2-835C-9C0EAF84D358}" type="presParOf" srcId="{35A59748-3DAB-494E-BD2A-4F0BCA669259}" destId="{DF6A6B09-1CEC-4215-8DF7-783DEBF25BFA}" srcOrd="0" destOrd="0" presId="urn:microsoft.com/office/officeart/2005/8/layout/pyramid2"/>
    <dgm:cxn modelId="{B2BE833A-5213-45C6-902E-67F02E117592}" type="presParOf" srcId="{35A59748-3DAB-494E-BD2A-4F0BCA669259}" destId="{BD8C496D-1850-4780-90D9-B9D72100EE2D}" srcOrd="1" destOrd="0" presId="urn:microsoft.com/office/officeart/2005/8/layout/pyramid2"/>
    <dgm:cxn modelId="{976C95F9-6A02-403E-82D3-D3E3ACC2551E}" type="presParOf" srcId="{35A59748-3DAB-494E-BD2A-4F0BCA669259}" destId="{4B6652E3-163A-4555-872B-36D357E400C7}" srcOrd="2" destOrd="0" presId="urn:microsoft.com/office/officeart/2005/8/layout/pyramid2"/>
    <dgm:cxn modelId="{74F5DCE6-5825-4D7B-B443-9C3B7EB599D8}" type="presParOf" srcId="{35A59748-3DAB-494E-BD2A-4F0BCA669259}" destId="{47653CD7-4973-40BC-9DCB-80A89827E461}" srcOrd="3" destOrd="0" presId="urn:microsoft.com/office/officeart/2005/8/layout/pyramid2"/>
    <dgm:cxn modelId="{FA59F889-F83A-4CFE-B919-E348A37E2102}" type="presParOf" srcId="{35A59748-3DAB-494E-BD2A-4F0BCA669259}" destId="{E940DD30-F426-4BD3-AE2E-EA6A17C53B44}" srcOrd="4" destOrd="0" presId="urn:microsoft.com/office/officeart/2005/8/layout/pyramid2"/>
    <dgm:cxn modelId="{3EC04466-37D4-4E20-9B73-C2C5581E7E79}" type="presParOf" srcId="{35A59748-3DAB-494E-BD2A-4F0BCA669259}" destId="{8DE9123D-FC8E-4DE8-A7CB-B51C811641D1}" srcOrd="5" destOrd="0" presId="urn:microsoft.com/office/officeart/2005/8/layout/pyramid2"/>
    <dgm:cxn modelId="{73F05A74-CEDC-4B4D-B08C-0EEE23FDDF9A}" type="presParOf" srcId="{35A59748-3DAB-494E-BD2A-4F0BCA669259}" destId="{770009F7-1D20-4B26-9CDD-3560D6093C50}" srcOrd="6" destOrd="0" presId="urn:microsoft.com/office/officeart/2005/8/layout/pyramid2"/>
    <dgm:cxn modelId="{62256A87-B28D-4313-B367-446F93AEE07C}" type="presParOf" srcId="{35A59748-3DAB-494E-BD2A-4F0BCA669259}" destId="{BD5F0B82-09C5-4A60-907B-FB77DF573112}" srcOrd="7" destOrd="0" presId="urn:microsoft.com/office/officeart/2005/8/layout/pyramid2"/>
    <dgm:cxn modelId="{7F4C5E45-FB53-4E97-8123-8EC822C58E33}" type="presParOf" srcId="{35A59748-3DAB-494E-BD2A-4F0BCA669259}" destId="{866C24AC-062C-4506-9CD4-2771264404ED}" srcOrd="8" destOrd="0" presId="urn:microsoft.com/office/officeart/2005/8/layout/pyramid2"/>
    <dgm:cxn modelId="{0DD3D743-80F6-4CD0-8DD5-299FF140691A}" type="presParOf" srcId="{35A59748-3DAB-494E-BD2A-4F0BCA669259}" destId="{1B11509E-1A2B-4712-879A-767E0C146BA9}" srcOrd="9" destOrd="0" presId="urn:microsoft.com/office/officeart/2005/8/layout/pyramid2"/>
    <dgm:cxn modelId="{EA59F295-F480-49B6-91A0-74FDBB563DDD}" type="presParOf" srcId="{35A59748-3DAB-494E-BD2A-4F0BCA669259}" destId="{B42A6B18-B8DE-4ED4-BC4E-F6DE8C2E90DF}" srcOrd="10" destOrd="0" presId="urn:microsoft.com/office/officeart/2005/8/layout/pyramid2"/>
    <dgm:cxn modelId="{173ED1E4-4DDC-4285-BAD3-C12E957A6A34}" type="presParOf" srcId="{35A59748-3DAB-494E-BD2A-4F0BCA669259}" destId="{40225198-4E29-42DD-A2DC-54B5C9EC1FD8}" srcOrd="11" destOrd="0" presId="urn:microsoft.com/office/officeart/2005/8/layout/pyramid2"/>
    <dgm:cxn modelId="{0B90D1CD-6C6E-46D8-807A-8FD62877C5C2}" type="presParOf" srcId="{35A59748-3DAB-494E-BD2A-4F0BCA669259}" destId="{FD1539AD-8DAF-4C48-BD14-CAA51E968EA8}" srcOrd="12" destOrd="0" presId="urn:microsoft.com/office/officeart/2005/8/layout/pyramid2"/>
    <dgm:cxn modelId="{28FCA608-7103-45BA-9792-0FC74C375C58}" type="presParOf" srcId="{35A59748-3DAB-494E-BD2A-4F0BCA669259}" destId="{82B38134-4BDA-47EC-9560-DBDA9A52CA44}" srcOrd="13" destOrd="0" presId="urn:microsoft.com/office/officeart/2005/8/layout/pyramid2"/>
    <dgm:cxn modelId="{B57FF7EB-01B8-4C2E-8E3F-4A4FE7C0BC60}" type="presParOf" srcId="{35A59748-3DAB-494E-BD2A-4F0BCA669259}" destId="{E5390E99-0204-4569-B5ED-D9D0E87FB48B}" srcOrd="14" destOrd="0" presId="urn:microsoft.com/office/officeart/2005/8/layout/pyramid2"/>
    <dgm:cxn modelId="{BC97D93A-D142-4839-B192-59A5CB9DA8DD}" type="presParOf" srcId="{35A59748-3DAB-494E-BD2A-4F0BCA669259}" destId="{327D4515-358E-426D-975E-15478A434BDF}" srcOrd="15"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51B89A-7EDE-4472-B1BB-0EEDCA17B4F6}">
      <dsp:nvSpPr>
        <dsp:cNvPr id="0" name=""/>
        <dsp:cNvSpPr/>
      </dsp:nvSpPr>
      <dsp:spPr>
        <a:xfrm>
          <a:off x="1736301" y="0"/>
          <a:ext cx="4038600" cy="4038600"/>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6A6B09-1CEC-4215-8DF7-783DEBF25BFA}">
      <dsp:nvSpPr>
        <dsp:cNvPr id="0" name=""/>
        <dsp:cNvSpPr/>
      </dsp:nvSpPr>
      <dsp:spPr>
        <a:xfrm>
          <a:off x="2484757" y="762600"/>
          <a:ext cx="2625090" cy="358899"/>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Primary Purpose of Organizational Unit</a:t>
          </a:r>
        </a:p>
      </dsp:txBody>
      <dsp:txXfrm>
        <a:off x="2502277" y="780120"/>
        <a:ext cx="2590050" cy="323859"/>
      </dsp:txXfrm>
    </dsp:sp>
    <dsp:sp modelId="{4B6652E3-163A-4555-872B-36D357E400C7}">
      <dsp:nvSpPr>
        <dsp:cNvPr id="0" name=""/>
        <dsp:cNvSpPr/>
      </dsp:nvSpPr>
      <dsp:spPr>
        <a:xfrm>
          <a:off x="2484757" y="1166362"/>
          <a:ext cx="2625090" cy="358899"/>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Primary Purpose of This Position</a:t>
          </a:r>
        </a:p>
      </dsp:txBody>
      <dsp:txXfrm>
        <a:off x="2502277" y="1183882"/>
        <a:ext cx="2590050" cy="323859"/>
      </dsp:txXfrm>
    </dsp:sp>
    <dsp:sp modelId="{E940DD30-F426-4BD3-AE2E-EA6A17C53B44}">
      <dsp:nvSpPr>
        <dsp:cNvPr id="0" name=""/>
        <dsp:cNvSpPr/>
      </dsp:nvSpPr>
      <dsp:spPr>
        <a:xfrm>
          <a:off x="2484757" y="1570123"/>
          <a:ext cx="2625090" cy="358899"/>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Change in Responsibilities or Organizational Relationship</a:t>
          </a:r>
        </a:p>
      </dsp:txBody>
      <dsp:txXfrm>
        <a:off x="2502277" y="1587643"/>
        <a:ext cx="2590050" cy="323859"/>
      </dsp:txXfrm>
    </dsp:sp>
    <dsp:sp modelId="{770009F7-1D20-4B26-9CDD-3560D6093C50}">
      <dsp:nvSpPr>
        <dsp:cNvPr id="0" name=""/>
        <dsp:cNvSpPr/>
      </dsp:nvSpPr>
      <dsp:spPr>
        <a:xfrm>
          <a:off x="2484757" y="1973884"/>
          <a:ext cx="2625090" cy="358899"/>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Description of Work</a:t>
          </a:r>
        </a:p>
      </dsp:txBody>
      <dsp:txXfrm>
        <a:off x="2502277" y="1991404"/>
        <a:ext cx="2590050" cy="323859"/>
      </dsp:txXfrm>
    </dsp:sp>
    <dsp:sp modelId="{866C24AC-062C-4506-9CD4-2771264404ED}">
      <dsp:nvSpPr>
        <dsp:cNvPr id="0" name=""/>
        <dsp:cNvSpPr/>
      </dsp:nvSpPr>
      <dsp:spPr>
        <a:xfrm>
          <a:off x="2484757" y="2377646"/>
          <a:ext cx="2625090" cy="358899"/>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Competencies</a:t>
          </a:r>
        </a:p>
      </dsp:txBody>
      <dsp:txXfrm>
        <a:off x="2502277" y="2395166"/>
        <a:ext cx="2590050" cy="323859"/>
      </dsp:txXfrm>
    </dsp:sp>
    <dsp:sp modelId="{B42A6B18-B8DE-4ED4-BC4E-F6DE8C2E90DF}">
      <dsp:nvSpPr>
        <dsp:cNvPr id="0" name=""/>
        <dsp:cNvSpPr/>
      </dsp:nvSpPr>
      <dsp:spPr>
        <a:xfrm>
          <a:off x="2484757" y="2781407"/>
          <a:ext cx="2625090" cy="358899"/>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Education and Experience Required</a:t>
          </a:r>
        </a:p>
      </dsp:txBody>
      <dsp:txXfrm>
        <a:off x="2502277" y="2798927"/>
        <a:ext cx="2590050" cy="323859"/>
      </dsp:txXfrm>
    </dsp:sp>
    <dsp:sp modelId="{FD1539AD-8DAF-4C48-BD14-CAA51E968EA8}">
      <dsp:nvSpPr>
        <dsp:cNvPr id="0" name=""/>
        <dsp:cNvSpPr/>
      </dsp:nvSpPr>
      <dsp:spPr>
        <a:xfrm>
          <a:off x="2484757" y="3185169"/>
          <a:ext cx="2625090" cy="358899"/>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License or Certification Required By Statute or Regulation</a:t>
          </a:r>
        </a:p>
      </dsp:txBody>
      <dsp:txXfrm>
        <a:off x="2502277" y="3202689"/>
        <a:ext cx="2590050" cy="323859"/>
      </dsp:txXfrm>
    </dsp:sp>
    <dsp:sp modelId="{E5390E99-0204-4569-B5ED-D9D0E87FB48B}">
      <dsp:nvSpPr>
        <dsp:cNvPr id="0" name=""/>
        <dsp:cNvSpPr/>
      </dsp:nvSpPr>
      <dsp:spPr>
        <a:xfrm>
          <a:off x="2484757" y="3588930"/>
          <a:ext cx="2625090" cy="358899"/>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Certification</a:t>
          </a:r>
        </a:p>
      </dsp:txBody>
      <dsp:txXfrm>
        <a:off x="2502277" y="3606450"/>
        <a:ext cx="2590050" cy="323859"/>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6434"/>
          </a:xfrm>
          <a:prstGeom prst="rect">
            <a:avLst/>
          </a:prstGeom>
        </p:spPr>
        <p:txBody>
          <a:bodyPr vert="horz" lIns="91440" tIns="45720" rIns="91440" bIns="45720" rtlCol="0"/>
          <a:lstStyle>
            <a:lvl1pPr algn="r">
              <a:defRPr sz="1200"/>
            </a:lvl1pPr>
          </a:lstStyle>
          <a:p>
            <a:fld id="{1CD7C8CE-BABA-4334-BF6F-91FC627B58BE}" type="datetimeFigureOut">
              <a:rPr lang="en-US" smtClean="0"/>
              <a:t>9/21/2021</a:t>
            </a:fld>
            <a:endParaRPr lang="en-US"/>
          </a:p>
        </p:txBody>
      </p:sp>
      <p:sp>
        <p:nvSpPr>
          <p:cNvPr id="4" name="Footer Placeholder 3"/>
          <p:cNvSpPr>
            <a:spLocks noGrp="1"/>
          </p:cNvSpPr>
          <p:nvPr>
            <p:ph type="ftr" sz="quarter" idx="2"/>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6433"/>
          </a:xfrm>
          <a:prstGeom prst="rect">
            <a:avLst/>
          </a:prstGeom>
        </p:spPr>
        <p:txBody>
          <a:bodyPr vert="horz" lIns="91440" tIns="45720" rIns="91440" bIns="45720" rtlCol="0" anchor="b"/>
          <a:lstStyle>
            <a:lvl1pPr algn="r">
              <a:defRPr sz="1200"/>
            </a:lvl1pPr>
          </a:lstStyle>
          <a:p>
            <a:fld id="{A496EAB4-8303-4E09-AC58-8551A104076B}" type="slidenum">
              <a:rPr lang="en-US" smtClean="0"/>
              <a:t>‹#›</a:t>
            </a:fld>
            <a:endParaRPr lang="en-US"/>
          </a:p>
        </p:txBody>
      </p:sp>
    </p:spTree>
    <p:extLst>
      <p:ext uri="{BB962C8B-B14F-4D97-AF65-F5344CB8AC3E}">
        <p14:creationId xmlns:p14="http://schemas.microsoft.com/office/powerpoint/2010/main" val="25241346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DFC1DA27-AF77-4BD6-90BA-CB73C3255295}" type="datetimeFigureOut">
              <a:rPr lang="en-US" smtClean="0"/>
              <a:t>9/21/2021</a:t>
            </a:fld>
            <a:endParaRPr lang="en-US" dirty="0"/>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86DD42AC-E822-489B-8788-A8EA3B368399}" type="slidenum">
              <a:rPr lang="en-US" smtClean="0"/>
              <a:t>‹#›</a:t>
            </a:fld>
            <a:endParaRPr lang="en-US" dirty="0"/>
          </a:p>
        </p:txBody>
      </p:sp>
    </p:spTree>
    <p:extLst>
      <p:ext uri="{BB962C8B-B14F-4D97-AF65-F5344CB8AC3E}">
        <p14:creationId xmlns:p14="http://schemas.microsoft.com/office/powerpoint/2010/main" val="21483312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 </a:t>
            </a:r>
            <a:r>
              <a:rPr lang="en-US" sz="1200" b="1" i="0" u="none" strike="noStrike" kern="1200" baseline="0" dirty="0">
                <a:solidFill>
                  <a:schemeClr val="tx1"/>
                </a:solidFill>
                <a:latin typeface="+mn-lt"/>
                <a:ea typeface="+mn-ea"/>
                <a:cs typeface="+mn-cs"/>
              </a:rPr>
              <a:t>Writing the Description: Sections 3 through 9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Provide the information requested in this section in the spaces provided on the position description form. </a:t>
            </a:r>
          </a:p>
          <a:p>
            <a:r>
              <a:rPr lang="en-US" sz="1200" b="0" i="0" u="none" strike="noStrike" kern="1200" baseline="0" dirty="0">
                <a:solidFill>
                  <a:schemeClr val="tx1"/>
                </a:solidFill>
                <a:latin typeface="+mn-lt"/>
                <a:ea typeface="+mn-ea"/>
                <a:cs typeface="+mn-cs"/>
              </a:rPr>
              <a:t>3. </a:t>
            </a:r>
            <a:r>
              <a:rPr lang="en-US" sz="1200" b="1" i="0" u="none" strike="noStrike" kern="1200" baseline="0" dirty="0">
                <a:solidFill>
                  <a:schemeClr val="tx1"/>
                </a:solidFill>
                <a:latin typeface="+mn-lt"/>
                <a:ea typeface="+mn-ea"/>
                <a:cs typeface="+mn-cs"/>
              </a:rPr>
              <a:t>Primary Purpose of Organizational Unit</a:t>
            </a:r>
            <a:r>
              <a:rPr lang="en-US" sz="1200" b="0" i="0" u="none" strike="noStrike" kern="1200" baseline="0" dirty="0">
                <a:solidFill>
                  <a:schemeClr val="tx1"/>
                </a:solidFill>
                <a:latin typeface="+mn-lt"/>
                <a:ea typeface="+mn-ea"/>
                <a:cs typeface="+mn-cs"/>
              </a:rPr>
              <a:t>: Describe the purpose of the organizational unit. (Why it exists and its mission.)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4. </a:t>
            </a:r>
            <a:r>
              <a:rPr lang="en-US" sz="1200" b="1" i="0" u="none" strike="noStrike" kern="1200" baseline="0" dirty="0">
                <a:solidFill>
                  <a:schemeClr val="tx1"/>
                </a:solidFill>
                <a:latin typeface="+mn-lt"/>
                <a:ea typeface="+mn-ea"/>
                <a:cs typeface="+mn-cs"/>
              </a:rPr>
              <a:t>Primary Purpose of This Position</a:t>
            </a:r>
            <a:r>
              <a:rPr lang="en-US" sz="1200" b="0" i="0" u="none" strike="noStrike" kern="1200" baseline="0" dirty="0">
                <a:solidFill>
                  <a:schemeClr val="tx1"/>
                </a:solidFill>
                <a:latin typeface="+mn-lt"/>
                <a:ea typeface="+mn-ea"/>
                <a:cs typeface="+mn-cs"/>
              </a:rPr>
              <a:t>: Describe the purpose of the position. (Why it exists and how it relates to the department’s mission).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5. </a:t>
            </a:r>
            <a:r>
              <a:rPr lang="en-US" sz="1200" b="1" i="0" u="none" strike="noStrike" kern="1200" baseline="0" dirty="0">
                <a:solidFill>
                  <a:schemeClr val="tx1"/>
                </a:solidFill>
                <a:latin typeface="+mn-lt"/>
                <a:ea typeface="+mn-ea"/>
                <a:cs typeface="+mn-cs"/>
              </a:rPr>
              <a:t>Change in Responsibilities or Organizational Relationship</a:t>
            </a:r>
            <a:r>
              <a:rPr lang="en-US" sz="1200" b="0" i="0" u="none" strike="noStrike" kern="1200" baseline="0" dirty="0">
                <a:solidFill>
                  <a:schemeClr val="tx1"/>
                </a:solidFill>
                <a:latin typeface="+mn-lt"/>
                <a:ea typeface="+mn-ea"/>
                <a:cs typeface="+mn-cs"/>
              </a:rPr>
              <a:t>: For an existing position, provide a brief explanation of the basis and purpose of any change in responsibilities and/or reporting relationships since the previous description was prepared.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6. </a:t>
            </a:r>
            <a:r>
              <a:rPr lang="en-US" sz="1200" b="1" i="0" u="none" strike="noStrike" kern="1200" baseline="0" dirty="0">
                <a:solidFill>
                  <a:schemeClr val="tx1"/>
                </a:solidFill>
                <a:latin typeface="+mn-lt"/>
                <a:ea typeface="+mn-ea"/>
                <a:cs typeface="+mn-cs"/>
              </a:rPr>
              <a:t>Description of Work</a:t>
            </a:r>
            <a:r>
              <a:rPr lang="en-US" sz="1200" b="0" i="0" u="none" strike="noStrike" kern="1200" baseline="0" dirty="0">
                <a:solidFill>
                  <a:schemeClr val="tx1"/>
                </a:solidFill>
                <a:latin typeface="+mn-lt"/>
                <a:ea typeface="+mn-ea"/>
                <a:cs typeface="+mn-cs"/>
              </a:rPr>
              <a:t>: This section comprises the main body of the position description in which you are to describe the responsibilities and duties of the position. Because the amount of information needed varies among positions, </a:t>
            </a:r>
          </a:p>
          <a:p>
            <a:r>
              <a:rPr lang="en-US" sz="1200" b="0" i="1" u="none" strike="noStrike" kern="1200" baseline="0" dirty="0">
                <a:solidFill>
                  <a:schemeClr val="tx1"/>
                </a:solidFill>
                <a:latin typeface="+mn-lt"/>
                <a:ea typeface="+mn-ea"/>
                <a:cs typeface="+mn-cs"/>
              </a:rPr>
              <a:t>UNC-CH…OHR…CB_PDF_Instructions_02.08.2011 2 </a:t>
            </a:r>
            <a:endParaRPr lang="en-US" sz="1200" b="0" i="0" u="none" strike="noStrike" kern="1200" baseline="0" dirty="0">
              <a:solidFill>
                <a:schemeClr val="tx1"/>
              </a:solidFill>
              <a:latin typeface="+mn-lt"/>
              <a:ea typeface="+mn-ea"/>
              <a:cs typeface="+mn-cs"/>
            </a:endParaRP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Part A on the form has been left open-ended so that you may insert additional paper if needed. Use narrative statements to describe the responsibilities and duties. You may select one of the following two arrangements: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o Order of importance: categorize, arrange and number the work by major responsibility in rank order of importance and describe the duties and tasks of each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o Sequential order: describe the position in terms of the sequence of the work. If this method is used, indicate with a number the relative rank order of importance of each responsibility, (i.e., 1, 2, 3, etc., in the number column in the left margin)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Indicate on the form which arrangement you choose. Be sure to indicate the percentage of time (%) spent on each responsibility as shown in the left margin. </a:t>
            </a:r>
          </a:p>
          <a:p>
            <a:r>
              <a:rPr lang="en-US" sz="1200" b="0" i="0" u="none" strike="noStrike" kern="1200" baseline="0" dirty="0">
                <a:solidFill>
                  <a:schemeClr val="tx1"/>
                </a:solidFill>
                <a:latin typeface="+mn-lt"/>
                <a:ea typeface="+mn-ea"/>
                <a:cs typeface="+mn-cs"/>
              </a:rPr>
              <a:t>For positions which supervise other employees, describe the responsibilities and duties covering the following: </a:t>
            </a:r>
          </a:p>
          <a:p>
            <a:r>
              <a:rPr lang="en-US" sz="1200" b="0" i="0" u="none" strike="noStrike" kern="1200" baseline="0" dirty="0">
                <a:solidFill>
                  <a:schemeClr val="tx1"/>
                </a:solidFill>
                <a:latin typeface="+mn-lt"/>
                <a:ea typeface="+mn-ea"/>
                <a:cs typeface="+mn-cs"/>
              </a:rPr>
              <a:t> Planning: Setting programmatic or operational goals.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Organizing and directing work: Involvement in directing day-to-day operations.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Financial management: Determining budgetary requirements and managing operational budgets.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Review: Review of work for conformance with instructions and objectives of the organization.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Personnel: Describe the extent of involvement in: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Orientation, initial and ongoing training </a:t>
            </a:r>
          </a:p>
          <a:p>
            <a:r>
              <a:rPr lang="en-US" sz="1200" b="0" i="0" u="none" strike="noStrike" kern="1200" baseline="0" dirty="0">
                <a:solidFill>
                  <a:schemeClr val="tx1"/>
                </a:solidFill>
                <a:latin typeface="+mn-lt"/>
                <a:ea typeface="+mn-ea"/>
                <a:cs typeface="+mn-cs"/>
              </a:rPr>
              <a:t>- Work planning and performance review </a:t>
            </a:r>
          </a:p>
          <a:p>
            <a:r>
              <a:rPr lang="en-US" sz="1200" b="0" i="0" u="none" strike="noStrike" kern="1200" baseline="0" dirty="0">
                <a:solidFill>
                  <a:schemeClr val="tx1"/>
                </a:solidFill>
                <a:latin typeface="+mn-lt"/>
                <a:ea typeface="+mn-ea"/>
                <a:cs typeface="+mn-cs"/>
              </a:rPr>
              <a:t>- Counseling and disciplining employees </a:t>
            </a:r>
          </a:p>
          <a:p>
            <a:r>
              <a:rPr lang="en-US" sz="1200" b="0" i="0" u="none" strike="noStrike" kern="1200" baseline="0" dirty="0">
                <a:solidFill>
                  <a:schemeClr val="tx1"/>
                </a:solidFill>
                <a:latin typeface="+mn-lt"/>
                <a:ea typeface="+mn-ea"/>
                <a:cs typeface="+mn-cs"/>
              </a:rPr>
              <a:t>- Resolving grievances </a:t>
            </a:r>
          </a:p>
          <a:p>
            <a:r>
              <a:rPr lang="en-US" sz="1200" b="0" i="0" u="none" strike="noStrike" kern="1200" baseline="0" dirty="0">
                <a:solidFill>
                  <a:schemeClr val="tx1"/>
                </a:solidFill>
                <a:latin typeface="+mn-lt"/>
                <a:ea typeface="+mn-ea"/>
                <a:cs typeface="+mn-cs"/>
              </a:rPr>
              <a:t>- Selection of employees </a:t>
            </a:r>
          </a:p>
          <a:p>
            <a:r>
              <a:rPr lang="en-US" sz="1200" b="0" i="0" u="none" strike="noStrike" kern="1200" baseline="0" dirty="0">
                <a:solidFill>
                  <a:schemeClr val="tx1"/>
                </a:solidFill>
                <a:latin typeface="+mn-lt"/>
                <a:ea typeface="+mn-ea"/>
                <a:cs typeface="+mn-cs"/>
              </a:rPr>
              <a:t>- Salary recommendations </a:t>
            </a:r>
          </a:p>
          <a:p>
            <a:r>
              <a:rPr lang="en-US" sz="1200" b="0" i="0" u="none" strike="noStrike" kern="1200" baseline="0" dirty="0">
                <a:solidFill>
                  <a:schemeClr val="tx1"/>
                </a:solidFill>
                <a:latin typeface="+mn-lt"/>
                <a:ea typeface="+mn-ea"/>
                <a:cs typeface="+mn-cs"/>
              </a:rPr>
              <a:t>- Designing positions and preparing descriptions </a:t>
            </a:r>
          </a:p>
          <a:p>
            <a:r>
              <a:rPr lang="en-US" sz="1200" b="0" i="0" u="none" strike="noStrike" kern="1200" baseline="0" dirty="0">
                <a:solidFill>
                  <a:schemeClr val="tx1"/>
                </a:solidFill>
                <a:latin typeface="+mn-lt"/>
                <a:ea typeface="+mn-ea"/>
                <a:cs typeface="+mn-cs"/>
              </a:rPr>
              <a:t>- Equal Employment Opportunity programs </a:t>
            </a:r>
          </a:p>
          <a:p>
            <a:r>
              <a:rPr lang="en-US" sz="1200" b="0" i="0" u="none" strike="noStrike" kern="1200" baseline="0" dirty="0">
                <a:solidFill>
                  <a:schemeClr val="tx1"/>
                </a:solidFill>
                <a:latin typeface="+mn-lt"/>
                <a:ea typeface="+mn-ea"/>
                <a:cs typeface="+mn-cs"/>
              </a:rPr>
              <a:t>- Other employee programs </a:t>
            </a:r>
          </a:p>
          <a:p>
            <a:r>
              <a:rPr lang="en-US" sz="1200" b="0" i="0" u="none" strike="noStrike" kern="1200" baseline="0" dirty="0">
                <a:solidFill>
                  <a:schemeClr val="tx1"/>
                </a:solidFill>
                <a:latin typeface="+mn-lt"/>
                <a:ea typeface="+mn-ea"/>
                <a:cs typeface="+mn-cs"/>
              </a:rPr>
              <a:t>7. </a:t>
            </a:r>
            <a:r>
              <a:rPr lang="en-US" sz="1200" b="1" i="0" u="none" strike="noStrike" kern="1200" baseline="0" dirty="0">
                <a:solidFill>
                  <a:schemeClr val="tx1"/>
                </a:solidFill>
                <a:latin typeface="+mn-lt"/>
                <a:ea typeface="+mn-ea"/>
                <a:cs typeface="+mn-cs"/>
              </a:rPr>
              <a:t>Competencies: </a:t>
            </a:r>
            <a:r>
              <a:rPr lang="en-US" sz="1200" b="0" i="0" u="none" strike="noStrike" kern="1200" baseline="0" dirty="0">
                <a:solidFill>
                  <a:schemeClr val="tx1"/>
                </a:solidFill>
                <a:latin typeface="+mn-lt"/>
                <a:ea typeface="+mn-ea"/>
                <a:cs typeface="+mn-cs"/>
              </a:rPr>
              <a:t>“Knowledge, skills, and abilities required for this position.” The competencies required should have a direct relationship to the job duties of the position..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8. </a:t>
            </a:r>
            <a:r>
              <a:rPr lang="en-US" sz="1200" b="1" i="0" u="none" strike="noStrike" kern="1200" baseline="0" dirty="0">
                <a:solidFill>
                  <a:schemeClr val="tx1"/>
                </a:solidFill>
                <a:latin typeface="+mn-lt"/>
                <a:ea typeface="+mn-ea"/>
                <a:cs typeface="+mn-cs"/>
              </a:rPr>
              <a:t>Education and Experience Required: </a:t>
            </a:r>
            <a:r>
              <a:rPr lang="en-US" sz="1200" b="0" i="0" u="none" strike="noStrike" kern="1200" baseline="0" dirty="0">
                <a:solidFill>
                  <a:schemeClr val="tx1"/>
                </a:solidFill>
                <a:latin typeface="+mn-lt"/>
                <a:ea typeface="+mn-ea"/>
                <a:cs typeface="+mn-cs"/>
              </a:rPr>
              <a:t>What educational background is needed to perform these duties and responsibilities? What kind of work experience is needed?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9. </a:t>
            </a:r>
            <a:r>
              <a:rPr lang="en-US" sz="1200" b="1" i="0" u="none" strike="noStrike" kern="1200" baseline="0" dirty="0">
                <a:solidFill>
                  <a:schemeClr val="tx1"/>
                </a:solidFill>
                <a:latin typeface="+mn-lt"/>
                <a:ea typeface="+mn-ea"/>
                <a:cs typeface="+mn-cs"/>
              </a:rPr>
              <a:t>License or Certification Required By Statute or Regulation</a:t>
            </a:r>
            <a:r>
              <a:rPr lang="en-US" sz="1200" b="0" i="0" u="none" strike="noStrike" kern="1200" baseline="0" dirty="0">
                <a:solidFill>
                  <a:schemeClr val="tx1"/>
                </a:solidFill>
                <a:latin typeface="+mn-lt"/>
                <a:ea typeface="+mn-ea"/>
                <a:cs typeface="+mn-cs"/>
              </a:rPr>
              <a:t>: Type of license required by position.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10. </a:t>
            </a:r>
            <a:r>
              <a:rPr lang="en-US" sz="1200" b="1" i="0" u="none" strike="noStrike" kern="1200" baseline="0" dirty="0">
                <a:solidFill>
                  <a:schemeClr val="tx1"/>
                </a:solidFill>
                <a:latin typeface="+mn-lt"/>
                <a:ea typeface="+mn-ea"/>
                <a:cs typeface="+mn-cs"/>
              </a:rPr>
              <a:t>Other Position Characteristics or Essential Posting Requirements</a:t>
            </a:r>
            <a:r>
              <a:rPr lang="en-US" sz="1200" b="0" i="0" u="none" strike="noStrike" kern="1200" baseline="0" dirty="0">
                <a:solidFill>
                  <a:schemeClr val="tx1"/>
                </a:solidFill>
                <a:latin typeface="+mn-lt"/>
                <a:ea typeface="+mn-ea"/>
                <a:cs typeface="+mn-cs"/>
              </a:rPr>
              <a:t>: Following is a list of instructions concerning other important position characteristics which are either (1) involved in the work process, (2) prescribe requirements or controls concerning the performance of work, or (3) relate to conditions of work. Explain each separately in the spaces provided in Section 9 on the form.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Accuracy Required in Work: Describe the nature and degree of accuracy required in the work.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Consequence of Error: Describe the greatest potential loss, harm or effect upon the organization, the State or the public should error occur in the work.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Instructions Provided to Employee: Describe the type of instructions which are provided and the extent to which they are verbal or written, or detailed or general.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Guides, Regulations, Policies and References Used by Employee: List the regulations, laws, rules, policies, procedural manuals or written operational directives which guide the work of the employee or are available for reference.</a:t>
            </a:r>
          </a:p>
          <a:p>
            <a:r>
              <a:rPr lang="en-US" sz="1200" b="0" i="1" u="none" strike="noStrike" kern="1200" baseline="0" dirty="0">
                <a:solidFill>
                  <a:schemeClr val="tx1"/>
                </a:solidFill>
                <a:latin typeface="+mn-lt"/>
                <a:ea typeface="+mn-ea"/>
                <a:cs typeface="+mn-cs"/>
              </a:rPr>
              <a:t>UNC-CH…OHR…CB_PDF_Instructions_02.08.2011 3 </a:t>
            </a:r>
            <a:endParaRPr lang="en-US" sz="1200" b="0" i="0" u="none" strike="noStrike" kern="1200" baseline="0" dirty="0">
              <a:solidFill>
                <a:schemeClr val="tx1"/>
              </a:solidFill>
              <a:latin typeface="+mn-lt"/>
              <a:ea typeface="+mn-ea"/>
              <a:cs typeface="+mn-cs"/>
            </a:endParaRP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Supervision Received by Employee: Describe when, how, and for what purpose the work is reviewed or checked, whether by observation while in progress, or upon completion.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Variety and Purpose of Personal Contacts: Identify the various types and purposes of contact with other persons and provide examples of the more difficult or sensitive problems or issues which must be discussed and resolved, negotiated or enforced.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Physical Effort: Describe the type of physical effort which is required in doing the work, its frequency of occurrence and duration.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Work Environment and Conditions: Describe the facility or environment in which work is performed. Describe also any confining or constraining conditions, the extent to which the employee is exposed to outdoor elements, to any irritants or potential natural or created hazards, distressing events or potentially harmful acts from others. State what safeguards are in place or available to relieve or minimize hazards.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Machines, Tools, Instruments, Equipment and Materials Used: List the primary tools, instruments and equipment which the employee must be able to use to accomplish the work.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Visual Attention, Mental Concentration and Manipulative Skills: Identify the work processes which require visual attention, mental concentration, and any accompanying manipulative skills (use of fingers, hands or feet) required to accomplish the work. Explain how frequently such effort is required and its duration.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Safety for Others: Identify any hazards or work procedures which could be potentially harmful to others and what precautions and rules must be followed to prevent such occurrences.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Dynamics of Work: Describe and explain the nature, extent, frequency and type of changes which impact upon the work, and the cause or source of such changes. If the position is supervisory, describe the degree of responsibility for assigning and implementing such changes. (Changes in technology, procedures, policies, seasonal changes, etc., should be included.)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11. </a:t>
            </a:r>
            <a:r>
              <a:rPr lang="en-US" sz="1200" b="1" i="0" u="none" strike="noStrike" kern="1200" baseline="0" dirty="0">
                <a:solidFill>
                  <a:schemeClr val="tx1"/>
                </a:solidFill>
                <a:latin typeface="+mn-lt"/>
                <a:ea typeface="+mn-ea"/>
                <a:cs typeface="+mn-cs"/>
              </a:rPr>
              <a:t>Spans and Layers Certification</a:t>
            </a:r>
            <a:r>
              <a:rPr lang="en-US" sz="1200" b="0" i="0" u="none" strike="noStrike" kern="1200" baseline="0" dirty="0">
                <a:solidFill>
                  <a:schemeClr val="tx1"/>
                </a:solidFill>
                <a:latin typeface="+mn-lt"/>
                <a:ea typeface="+mn-ea"/>
                <a:cs typeface="+mn-cs"/>
              </a:rPr>
              <a:t>: The following section is in accordance to the University’s guidance on Spans and Layers. (</a:t>
            </a:r>
            <a:r>
              <a:rPr lang="en-US" sz="1200" b="0" i="1" u="none" strike="noStrike" kern="1200" baseline="0" dirty="0">
                <a:solidFill>
                  <a:schemeClr val="tx1"/>
                </a:solidFill>
                <a:latin typeface="+mn-lt"/>
                <a:ea typeface="+mn-ea"/>
                <a:cs typeface="+mn-cs"/>
              </a:rPr>
              <a:t>Insert link to website) </a:t>
            </a:r>
            <a:r>
              <a:rPr lang="en-US" sz="1200" b="0" i="0" u="none" strike="noStrike" kern="1200" baseline="0" dirty="0">
                <a:solidFill>
                  <a:schemeClr val="tx1"/>
                </a:solidFill>
                <a:latin typeface="+mn-lt"/>
                <a:ea typeface="+mn-ea"/>
                <a:cs typeface="+mn-cs"/>
              </a:rPr>
              <a:t>Indicate whether the position is supervisory by checking yes or no. If yes, then enter the number of permanent employees supervised. If this number is less than four permanent employees then the direct signature of the relevant Dean or Vice Chancellor is required. </a:t>
            </a:r>
            <a:r>
              <a:rPr lang="en-US" sz="1200" b="1" i="0" u="none" strike="noStrike" kern="1200" baseline="0" dirty="0">
                <a:solidFill>
                  <a:schemeClr val="tx1"/>
                </a:solidFill>
                <a:latin typeface="+mn-lt"/>
                <a:ea typeface="+mn-ea"/>
                <a:cs typeface="+mn-cs"/>
              </a:rPr>
              <a:t>NOTE: </a:t>
            </a:r>
            <a:r>
              <a:rPr lang="en-US" sz="1200" b="0" i="0" u="none" strike="noStrike" kern="1200" baseline="0" dirty="0">
                <a:solidFill>
                  <a:schemeClr val="tx1"/>
                </a:solidFill>
                <a:latin typeface="+mn-lt"/>
                <a:ea typeface="+mn-ea"/>
                <a:cs typeface="+mn-cs"/>
              </a:rPr>
              <a:t>Designee signatures will not be accepted unless previously approved by OHR. </a:t>
            </a:r>
          </a:p>
          <a:p>
            <a:r>
              <a:rPr lang="en-US" sz="1200" b="0" i="0" u="none" strike="noStrike" kern="1200" baseline="0" dirty="0">
                <a:solidFill>
                  <a:schemeClr val="tx1"/>
                </a:solidFill>
                <a:latin typeface="+mn-lt"/>
                <a:ea typeface="+mn-ea"/>
                <a:cs typeface="+mn-cs"/>
              </a:rPr>
              <a:t>12. </a:t>
            </a:r>
            <a:r>
              <a:rPr lang="en-US" sz="1200" b="1" i="0" u="none" strike="noStrike" kern="1200" baseline="0" dirty="0">
                <a:solidFill>
                  <a:schemeClr val="tx1"/>
                </a:solidFill>
                <a:latin typeface="+mn-lt"/>
                <a:ea typeface="+mn-ea"/>
                <a:cs typeface="+mn-cs"/>
              </a:rPr>
              <a:t>Certification</a:t>
            </a:r>
            <a:r>
              <a:rPr lang="en-US" sz="1200" b="0" i="0" u="none" strike="noStrike" kern="1200" baseline="0" dirty="0">
                <a:solidFill>
                  <a:schemeClr val="tx1"/>
                </a:solidFill>
                <a:latin typeface="+mn-lt"/>
                <a:ea typeface="+mn-ea"/>
                <a:cs typeface="+mn-cs"/>
              </a:rPr>
              <a:t>: Upon completion of the entire description, two higher level signatures are required. The Supervisor must sign (except in the case of a vacancy) and one higher level signature of either the Department Head and/or the appropriate Dean or Vice Chancellor depending on internal protocol. In the event of a requested exception, to the Spans and Layers Verification Section 11, the appropriate Dean or Vice Chancellor’s signature is required. There are no designee’s for this verification except where OHR has specifically given advance approval. If the position is established and filled, the description must be reviewed with the employee for his/her acknowledgment of it as a complete and accurate description of assigned responsibilities and duties, and signed by the employee in the space provided. Any differences should be resolved at this time. In the event the incumbent is leaving and the duty changes do not take place until after a new incumbent is in place it is not necessary to obtain the employee’s signature that is vacating the position. Two copies of the form should be prepared. The original should be forwarded to your Class and Comp Consultant. </a:t>
            </a:r>
            <a:endParaRPr lang="en-US" dirty="0"/>
          </a:p>
          <a:p>
            <a:endParaRPr lang="en-US" dirty="0"/>
          </a:p>
        </p:txBody>
      </p:sp>
      <p:sp>
        <p:nvSpPr>
          <p:cNvPr id="4" name="Slide Number Placeholder 3"/>
          <p:cNvSpPr>
            <a:spLocks noGrp="1"/>
          </p:cNvSpPr>
          <p:nvPr>
            <p:ph type="sldNum" sz="quarter" idx="10"/>
          </p:nvPr>
        </p:nvSpPr>
        <p:spPr/>
        <p:txBody>
          <a:bodyPr/>
          <a:lstStyle/>
          <a:p>
            <a:fld id="{86DD42AC-E822-489B-8788-A8EA3B368399}" type="slidenum">
              <a:rPr lang="en-US" smtClean="0"/>
              <a:t>5</a:t>
            </a:fld>
            <a:endParaRPr lang="en-US" dirty="0"/>
          </a:p>
        </p:txBody>
      </p:sp>
    </p:spTree>
    <p:extLst>
      <p:ext uri="{BB962C8B-B14F-4D97-AF65-F5344CB8AC3E}">
        <p14:creationId xmlns:p14="http://schemas.microsoft.com/office/powerpoint/2010/main" val="3099948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832485" y="882376"/>
            <a:ext cx="7475220" cy="2926080"/>
          </a:xfrm>
        </p:spPr>
        <p:txBody>
          <a:bodyPr anchor="b">
            <a:normAutofit/>
          </a:bodyPr>
          <a:lstStyle>
            <a:lvl1pPr algn="ctr">
              <a:lnSpc>
                <a:spcPct val="85000"/>
              </a:lnSpc>
              <a:defRPr sz="6000" b="1" cap="all" baseline="0">
                <a:solidFill>
                  <a:srgbClr val="FFFFFF"/>
                </a:solidFill>
              </a:defRPr>
            </a:lvl1pPr>
          </a:lstStyle>
          <a:p>
            <a:r>
              <a:rPr lang="en-US" dirty="0"/>
              <a:t>Insert title of presentation</a:t>
            </a:r>
          </a:p>
        </p:txBody>
      </p:sp>
      <p:sp>
        <p:nvSpPr>
          <p:cNvPr id="3" name="Subtitle 2"/>
          <p:cNvSpPr>
            <a:spLocks noGrp="1"/>
          </p:cNvSpPr>
          <p:nvPr>
            <p:ph type="subTitle" idx="1" hasCustomPrompt="1"/>
          </p:nvPr>
        </p:nvSpPr>
        <p:spPr>
          <a:xfrm>
            <a:off x="1282148" y="3869635"/>
            <a:ext cx="6575895" cy="1388165"/>
          </a:xfrm>
        </p:spPr>
        <p:txBody>
          <a:bodyPr>
            <a:normAutofit/>
          </a:bodyPr>
          <a:lstStyle>
            <a:lvl1pPr marL="0" indent="0" algn="ctr">
              <a:spcBef>
                <a:spcPts val="1000"/>
              </a:spcBef>
              <a:buNone/>
              <a:defRPr sz="1800" baseline="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dirty="0"/>
              <a:t>Insert name of facilitator and date of training</a:t>
            </a:r>
          </a:p>
        </p:txBody>
      </p:sp>
      <p:sp>
        <p:nvSpPr>
          <p:cNvPr id="5" name="Footer Placeholder 4"/>
          <p:cNvSpPr>
            <a:spLocks noGrp="1"/>
          </p:cNvSpPr>
          <p:nvPr>
            <p:ph type="ftr" sz="quarter" idx="11"/>
          </p:nvPr>
        </p:nvSpPr>
        <p:spPr>
          <a:xfrm>
            <a:off x="2423711" y="6223829"/>
            <a:ext cx="4076481" cy="365125"/>
          </a:xfrm>
        </p:spPr>
        <p:txBody>
          <a:bodyPr/>
          <a:lstStyle>
            <a:lvl1pPr>
              <a:defRPr>
                <a:solidFill>
                  <a:srgbClr val="FFFFFF"/>
                </a:solidFill>
              </a:defRPr>
            </a:lvl1pPr>
          </a:lstStyle>
          <a:p>
            <a:r>
              <a:rPr lang="en-US" dirty="0"/>
              <a:t>Department of Human Resources</a:t>
            </a:r>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6745168"/>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19050">
            <a:solidFill>
              <a:schemeClr val="tx1"/>
            </a:solidFill>
          </a:ln>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Department of Human Resources</a:t>
            </a:r>
          </a:p>
        </p:txBody>
      </p:sp>
    </p:spTree>
    <p:extLst>
      <p:ext uri="{BB962C8B-B14F-4D97-AF65-F5344CB8AC3E}">
        <p14:creationId xmlns:p14="http://schemas.microsoft.com/office/powerpoint/2010/main" val="2650793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29818" y="1173575"/>
            <a:ext cx="7475220" cy="2926080"/>
          </a:xfrm>
          <a:ln>
            <a:noFill/>
          </a:ln>
        </p:spPr>
        <p:txBody>
          <a:bodyPr anchor="b">
            <a:noAutofit/>
          </a:bodyPr>
          <a:lstStyle>
            <a:lvl1pPr algn="ctr">
              <a:lnSpc>
                <a:spcPct val="85000"/>
              </a:lnSpc>
              <a:defRPr sz="6000" b="0" cap="all" baseline="0"/>
            </a:lvl1pPr>
          </a:lstStyle>
          <a:p>
            <a:r>
              <a:rPr lang="en-US" dirty="0"/>
              <a:t>Insert new section title</a:t>
            </a:r>
          </a:p>
        </p:txBody>
      </p:sp>
      <p:sp>
        <p:nvSpPr>
          <p:cNvPr id="3" name="Text Placeholder 2"/>
          <p:cNvSpPr>
            <a:spLocks noGrp="1"/>
          </p:cNvSpPr>
          <p:nvPr>
            <p:ph type="body" idx="1" hasCustomPrompt="1"/>
          </p:nvPr>
        </p:nvSpPr>
        <p:spPr>
          <a:xfrm>
            <a:off x="1282446" y="4154520"/>
            <a:ext cx="6576822" cy="1363806"/>
          </a:xfrm>
        </p:spPr>
        <p:txBody>
          <a:bodyPr anchor="t">
            <a:normAutofit/>
          </a:bodyPr>
          <a:lstStyle>
            <a:lvl1pPr marL="0" indent="0" algn="ctr">
              <a:buNone/>
              <a:defRPr sz="1800" baseline="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dirty="0"/>
              <a:t>Secondary/ Further Explained Title or Delete Box</a:t>
            </a:r>
          </a:p>
        </p:txBody>
      </p:sp>
      <p:sp>
        <p:nvSpPr>
          <p:cNvPr id="5" name="Footer Placeholder 4"/>
          <p:cNvSpPr>
            <a:spLocks noGrp="1"/>
          </p:cNvSpPr>
          <p:nvPr>
            <p:ph type="ftr" sz="quarter" idx="11"/>
          </p:nvPr>
        </p:nvSpPr>
        <p:spPr/>
        <p:txBody>
          <a:bodyPr/>
          <a:lstStyle/>
          <a:p>
            <a:r>
              <a:rPr lang="en-US" dirty="0"/>
              <a:t>Department of Human Resources</a:t>
            </a:r>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9889669"/>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hasCustomPrompt="1"/>
          </p:nvPr>
        </p:nvSpPr>
        <p:spPr>
          <a:ln>
            <a:solidFill>
              <a:schemeClr val="tx1"/>
            </a:solidFill>
          </a:ln>
        </p:spPr>
        <p:txBody>
          <a:bodyPr/>
          <a:lstStyle>
            <a:lvl1pPr>
              <a:defRPr/>
            </a:lvl1pPr>
          </a:lstStyle>
          <a:p>
            <a:r>
              <a:rPr lang="en-US" dirty="0"/>
              <a:t>Insert Title of Slide</a:t>
            </a:r>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US" dirty="0"/>
              <a:t>Department of Human Resources</a:t>
            </a:r>
          </a:p>
        </p:txBody>
      </p:sp>
    </p:spTree>
    <p:extLst>
      <p:ext uri="{BB962C8B-B14F-4D97-AF65-F5344CB8AC3E}">
        <p14:creationId xmlns:p14="http://schemas.microsoft.com/office/powerpoint/2010/main" val="2094037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ln>
            <a:solidFill>
              <a:schemeClr val="tx1"/>
            </a:solidFill>
          </a:ln>
        </p:spPr>
        <p:txBody>
          <a:bodyPr/>
          <a:lstStyle/>
          <a:p>
            <a:r>
              <a:rPr lang="en-US"/>
              <a:t>Click to edit Master title style</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dirty="0"/>
              <a:t>Department of Human Resources</a:t>
            </a:r>
          </a:p>
        </p:txBody>
      </p:sp>
    </p:spTree>
    <p:extLst>
      <p:ext uri="{BB962C8B-B14F-4D97-AF65-F5344CB8AC3E}">
        <p14:creationId xmlns:p14="http://schemas.microsoft.com/office/powerpoint/2010/main" val="3332029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tx1"/>
            </a:solidFill>
          </a:ln>
        </p:spPr>
        <p:txBody>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r>
              <a:rPr lang="en-US" dirty="0"/>
              <a:t>Department of Human Resources</a:t>
            </a:r>
          </a:p>
        </p:txBody>
      </p:sp>
    </p:spTree>
    <p:extLst>
      <p:ext uri="{BB962C8B-B14F-4D97-AF65-F5344CB8AC3E}">
        <p14:creationId xmlns:p14="http://schemas.microsoft.com/office/powerpoint/2010/main" val="1409047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Department of Human Resources</a:t>
            </a:r>
          </a:p>
        </p:txBody>
      </p:sp>
    </p:spTree>
    <p:extLst>
      <p:ext uri="{BB962C8B-B14F-4D97-AF65-F5344CB8AC3E}">
        <p14:creationId xmlns:p14="http://schemas.microsoft.com/office/powerpoint/2010/main" val="49624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Department of Human Resources</a:t>
            </a:r>
          </a:p>
        </p:txBody>
      </p:sp>
    </p:spTree>
    <p:extLst>
      <p:ext uri="{BB962C8B-B14F-4D97-AF65-F5344CB8AC3E}">
        <p14:creationId xmlns:p14="http://schemas.microsoft.com/office/powerpoint/2010/main" val="2694493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Department of Human Resources</a:t>
            </a:r>
          </a:p>
        </p:txBody>
      </p:sp>
    </p:spTree>
    <p:extLst>
      <p:ext uri="{BB962C8B-B14F-4D97-AF65-F5344CB8AC3E}">
        <p14:creationId xmlns:p14="http://schemas.microsoft.com/office/powerpoint/2010/main" val="673940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cid:image001.jpg@01CC2788.34464E00"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a:ln w="19050">
            <a:noFill/>
          </a:ln>
        </p:spPr>
        <p:txBody>
          <a:bodyPr vert="horz" lIns="91440" tIns="45720" rIns="91440" bIns="45720" rtlCol="0" anchor="ctr">
            <a:normAutofit/>
          </a:bodyPr>
          <a:lstStyle/>
          <a:p>
            <a:r>
              <a:rPr lang="en-US" dirty="0"/>
              <a:t>Insert Title of Slide Here</a:t>
            </a:r>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2939828" y="6202997"/>
            <a:ext cx="3692327" cy="365125"/>
          </a:xfrm>
          <a:prstGeom prst="rect">
            <a:avLst/>
          </a:prstGeom>
        </p:spPr>
        <p:txBody>
          <a:bodyPr vert="horz" lIns="91440" tIns="45720" rIns="91440" bIns="45720" rtlCol="0" anchor="ctr"/>
          <a:lstStyle>
            <a:lvl1pPr algn="ctr">
              <a:defRPr sz="1200">
                <a:solidFill>
                  <a:schemeClr val="accent1"/>
                </a:solidFill>
              </a:defRPr>
            </a:lvl1pPr>
          </a:lstStyle>
          <a:p>
            <a:r>
              <a:rPr lang="en-US" dirty="0"/>
              <a:t>Department of Human Resources</a:t>
            </a:r>
          </a:p>
        </p:txBody>
      </p:sp>
      <p:pic>
        <p:nvPicPr>
          <p:cNvPr id="8" name="Picture 7" descr="FSU-logo-PMS293-PMS5415"/>
          <p:cNvPicPr>
            <a:picLocks noChangeAspect="1"/>
          </p:cNvPicPr>
          <p:nvPr userDrawn="1"/>
        </p:nvPicPr>
        <p:blipFill>
          <a:blip r:embed="rId11" r:link="rId12" cstate="print"/>
          <a:srcRect/>
          <a:stretch>
            <a:fillRect/>
          </a:stretch>
        </p:blipFill>
        <p:spPr bwMode="auto">
          <a:xfrm>
            <a:off x="6826948" y="5366500"/>
            <a:ext cx="1939378" cy="1097280"/>
          </a:xfrm>
          <a:prstGeom prst="rect">
            <a:avLst/>
          </a:prstGeom>
          <a:noFill/>
          <a:ln w="9525">
            <a:noFill/>
            <a:miter lim="800000"/>
            <a:headEnd/>
            <a:tailEnd/>
          </a:ln>
        </p:spPr>
      </p:pic>
    </p:spTree>
    <p:extLst>
      <p:ext uri="{BB962C8B-B14F-4D97-AF65-F5344CB8AC3E}">
        <p14:creationId xmlns:p14="http://schemas.microsoft.com/office/powerpoint/2010/main" val="300729755"/>
      </p:ext>
    </p:extLst>
  </p:cSld>
  <p:clrMap bg1="lt1" tx1="dk1" bg2="lt2" tx2="dk2" accent1="accent1" accent2="accent2" accent3="accent3" accent4="accent4" accent5="accent5" accent6="accent6" hlink="hlink" folHlink="folHlink"/>
  <p:sldLayoutIdLst>
    <p:sldLayoutId id="2147484091" r:id="rId1"/>
    <p:sldLayoutId id="2147484092" r:id="rId2"/>
    <p:sldLayoutId id="2147484093" r:id="rId3"/>
    <p:sldLayoutId id="2147484094" r:id="rId4"/>
    <p:sldLayoutId id="2147484095" r:id="rId5"/>
    <p:sldLayoutId id="2147484096" r:id="rId6"/>
    <p:sldLayoutId id="2147484097" r:id="rId7"/>
    <p:sldLayoutId id="2147484098" r:id="rId8"/>
    <p:sldLayoutId id="2147484099" r:id="rId9"/>
  </p:sldLayoutIdLst>
  <p:hf sldNum="0" hdr="0" dt="0"/>
  <p:txStyles>
    <p:titleStyle>
      <a:lvl1pPr algn="ctr"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Arial" panose="020B0604020202020204"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Arial" panose="020B0604020202020204"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Arial" panose="020B0604020202020204"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Arial" panose="020B0604020202020204"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Arial" panose="020B0604020202020204"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Writing Position descriptions</a:t>
            </a:r>
          </a:p>
        </p:txBody>
      </p:sp>
      <p:sp>
        <p:nvSpPr>
          <p:cNvPr id="3" name="Subtitle 2"/>
          <p:cNvSpPr>
            <a:spLocks noGrp="1"/>
          </p:cNvSpPr>
          <p:nvPr>
            <p:ph type="subTitle" idx="1"/>
          </p:nvPr>
        </p:nvSpPr>
        <p:spPr/>
        <p:txBody>
          <a:bodyPr/>
          <a:lstStyle/>
          <a:p>
            <a:r>
              <a:rPr lang="en-US" dirty="0"/>
              <a:t>Presented By: Sara Tanea</a:t>
            </a:r>
          </a:p>
          <a:p>
            <a:r>
              <a:rPr lang="en-US" dirty="0"/>
              <a:t>Classification and Compensation Consultant</a:t>
            </a:r>
          </a:p>
        </p:txBody>
      </p:sp>
      <p:sp>
        <p:nvSpPr>
          <p:cNvPr id="4" name="Footer Placeholder 3"/>
          <p:cNvSpPr>
            <a:spLocks noGrp="1"/>
          </p:cNvSpPr>
          <p:nvPr>
            <p:ph type="ftr" sz="quarter" idx="11"/>
          </p:nvPr>
        </p:nvSpPr>
        <p:spPr/>
        <p:txBody>
          <a:bodyPr/>
          <a:lstStyle/>
          <a:p>
            <a:r>
              <a:rPr lang="en-US" dirty="0"/>
              <a:t>Fayetteville State University Department of Human Resources</a:t>
            </a:r>
          </a:p>
        </p:txBody>
      </p:sp>
    </p:spTree>
    <p:extLst>
      <p:ext uri="{BB962C8B-B14F-4D97-AF65-F5344CB8AC3E}">
        <p14:creationId xmlns:p14="http://schemas.microsoft.com/office/powerpoint/2010/main" val="778347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of Change in Responsibilities or Organizational Relationship</a:t>
            </a:r>
          </a:p>
        </p:txBody>
      </p:sp>
      <p:sp>
        <p:nvSpPr>
          <p:cNvPr id="3" name="Content Placeholder 2"/>
          <p:cNvSpPr>
            <a:spLocks noGrp="1"/>
          </p:cNvSpPr>
          <p:nvPr>
            <p:ph idx="1"/>
          </p:nvPr>
        </p:nvSpPr>
        <p:spPr/>
        <p:txBody>
          <a:bodyPr/>
          <a:lstStyle/>
          <a:p>
            <a:r>
              <a:rPr lang="en-US" dirty="0"/>
              <a:t>Due to the restructuring of the department, this position will now be assigned budgetary functions to include various line item accounts such as travel, equipment, and supplies. These functions were previously assigned to position 123456, Accounting Technician Contributing. Position 123456 will not be filled and will be canceled. </a:t>
            </a:r>
          </a:p>
        </p:txBody>
      </p:sp>
      <p:sp>
        <p:nvSpPr>
          <p:cNvPr id="4" name="Footer Placeholder 3"/>
          <p:cNvSpPr>
            <a:spLocks noGrp="1"/>
          </p:cNvSpPr>
          <p:nvPr>
            <p:ph type="ftr" sz="quarter" idx="11"/>
          </p:nvPr>
        </p:nvSpPr>
        <p:spPr/>
        <p:txBody>
          <a:bodyPr/>
          <a:lstStyle/>
          <a:p>
            <a:r>
              <a:rPr lang="en-US" dirty="0"/>
              <a:t>Department of Human Resources</a:t>
            </a:r>
          </a:p>
        </p:txBody>
      </p:sp>
    </p:spTree>
    <p:extLst>
      <p:ext uri="{BB962C8B-B14F-4D97-AF65-F5344CB8AC3E}">
        <p14:creationId xmlns:p14="http://schemas.microsoft.com/office/powerpoint/2010/main" val="61563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Description of Work</a:t>
            </a:r>
          </a:p>
        </p:txBody>
      </p:sp>
      <p:sp>
        <p:nvSpPr>
          <p:cNvPr id="3" name="Content Placeholder 2"/>
          <p:cNvSpPr>
            <a:spLocks noGrp="1"/>
          </p:cNvSpPr>
          <p:nvPr>
            <p:ph idx="1"/>
          </p:nvPr>
        </p:nvSpPr>
        <p:spPr/>
        <p:txBody>
          <a:bodyPr/>
          <a:lstStyle/>
          <a:p>
            <a:r>
              <a:rPr lang="en-US" dirty="0"/>
              <a:t>Detailed description of duties to be assigned</a:t>
            </a:r>
          </a:p>
          <a:p>
            <a:r>
              <a:rPr lang="en-US" dirty="0"/>
              <a:t>Related to competencies required</a:t>
            </a:r>
          </a:p>
          <a:p>
            <a:r>
              <a:rPr lang="en-US" dirty="0"/>
              <a:t>Discuss supervisory responsibilities, complexity, accountability, etc.</a:t>
            </a:r>
          </a:p>
          <a:p>
            <a:r>
              <a:rPr lang="en-US" dirty="0"/>
              <a:t>List in order of importance and include percentage of time spent on that function (total % of time to equal 100%)</a:t>
            </a:r>
          </a:p>
          <a:p>
            <a:r>
              <a:rPr lang="en-US" dirty="0"/>
              <a:t>All functions must support the stated Primary Purpose</a:t>
            </a:r>
          </a:p>
          <a:p>
            <a:r>
              <a:rPr lang="en-US" dirty="0"/>
              <a:t>Functions should begin with an action word to describe the nature of the role, followed by a measurable, objective end result and ending with the primary activity, which enables</a:t>
            </a:r>
            <a:br>
              <a:rPr lang="en-US" dirty="0"/>
            </a:br>
            <a:r>
              <a:rPr lang="en-US" dirty="0"/>
              <a:t>the end result to be accomplished. </a:t>
            </a:r>
          </a:p>
        </p:txBody>
      </p:sp>
      <p:sp>
        <p:nvSpPr>
          <p:cNvPr id="4" name="Footer Placeholder 3"/>
          <p:cNvSpPr>
            <a:spLocks noGrp="1"/>
          </p:cNvSpPr>
          <p:nvPr>
            <p:ph type="ftr" sz="quarter" idx="11"/>
          </p:nvPr>
        </p:nvSpPr>
        <p:spPr/>
        <p:txBody>
          <a:bodyPr/>
          <a:lstStyle/>
          <a:p>
            <a:r>
              <a:rPr lang="en-US" dirty="0"/>
              <a:t>Department of Human Resources</a:t>
            </a:r>
          </a:p>
        </p:txBody>
      </p:sp>
    </p:spTree>
    <p:extLst>
      <p:ext uri="{BB962C8B-B14F-4D97-AF65-F5344CB8AC3E}">
        <p14:creationId xmlns:p14="http://schemas.microsoft.com/office/powerpoint/2010/main" val="3426275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Description of Work</a:t>
            </a:r>
          </a:p>
        </p:txBody>
      </p:sp>
      <p:sp>
        <p:nvSpPr>
          <p:cNvPr id="3" name="Content Placeholder 2"/>
          <p:cNvSpPr>
            <a:spLocks noGrp="1"/>
          </p:cNvSpPr>
          <p:nvPr>
            <p:ph idx="1"/>
          </p:nvPr>
        </p:nvSpPr>
        <p:spPr/>
        <p:txBody>
          <a:bodyPr/>
          <a:lstStyle/>
          <a:p>
            <a:r>
              <a:rPr lang="en-US" dirty="0"/>
              <a:t>A Position Description uses </a:t>
            </a:r>
            <a:r>
              <a:rPr lang="en-US" b="1" dirty="0"/>
              <a:t>Action Verbs </a:t>
            </a:r>
            <a:r>
              <a:rPr lang="en-US" dirty="0"/>
              <a:t>and </a:t>
            </a:r>
            <a:r>
              <a:rPr lang="en-US" b="1" dirty="0"/>
              <a:t>Specific Direct Objects</a:t>
            </a:r>
          </a:p>
          <a:p>
            <a:endParaRPr lang="en-US" b="1" dirty="0"/>
          </a:p>
          <a:p>
            <a:pPr marL="34290" indent="0">
              <a:buNone/>
            </a:pPr>
            <a:endParaRPr lang="en-US" b="1" dirty="0"/>
          </a:p>
        </p:txBody>
      </p:sp>
      <p:sp>
        <p:nvSpPr>
          <p:cNvPr id="4" name="Footer Placeholder 3"/>
          <p:cNvSpPr>
            <a:spLocks noGrp="1"/>
          </p:cNvSpPr>
          <p:nvPr>
            <p:ph type="ftr" sz="quarter" idx="11"/>
          </p:nvPr>
        </p:nvSpPr>
        <p:spPr/>
        <p:txBody>
          <a:bodyPr/>
          <a:lstStyle/>
          <a:p>
            <a:r>
              <a:rPr lang="en-US"/>
              <a:t>Department of Human Resources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554245570"/>
              </p:ext>
            </p:extLst>
          </p:nvPr>
        </p:nvGraphicFramePr>
        <p:xfrm>
          <a:off x="1351519" y="2731527"/>
          <a:ext cx="6639183" cy="2557164"/>
        </p:xfrm>
        <a:graphic>
          <a:graphicData uri="http://schemas.openxmlformats.org/drawingml/2006/table">
            <a:tbl>
              <a:tblPr bandRow="1">
                <a:tableStyleId>{5C22544A-7EE6-4342-B048-85BDC9FD1C3A}</a:tableStyleId>
              </a:tblPr>
              <a:tblGrid>
                <a:gridCol w="2213061">
                  <a:extLst>
                    <a:ext uri="{9D8B030D-6E8A-4147-A177-3AD203B41FA5}">
                      <a16:colId xmlns:a16="http://schemas.microsoft.com/office/drawing/2014/main" val="20000"/>
                    </a:ext>
                  </a:extLst>
                </a:gridCol>
                <a:gridCol w="2213061">
                  <a:extLst>
                    <a:ext uri="{9D8B030D-6E8A-4147-A177-3AD203B41FA5}">
                      <a16:colId xmlns:a16="http://schemas.microsoft.com/office/drawing/2014/main" val="20001"/>
                    </a:ext>
                  </a:extLst>
                </a:gridCol>
                <a:gridCol w="2213061">
                  <a:extLst>
                    <a:ext uri="{9D8B030D-6E8A-4147-A177-3AD203B41FA5}">
                      <a16:colId xmlns:a16="http://schemas.microsoft.com/office/drawing/2014/main" val="20002"/>
                    </a:ext>
                  </a:extLst>
                </a:gridCol>
              </a:tblGrid>
              <a:tr h="426194">
                <a:tc>
                  <a:txBody>
                    <a:bodyPr/>
                    <a:lstStyle/>
                    <a:p>
                      <a:pPr algn="ctr"/>
                      <a:r>
                        <a:rPr lang="en-US" b="1" dirty="0"/>
                        <a:t>Administers</a:t>
                      </a:r>
                    </a:p>
                  </a:txBody>
                  <a:tcPr anchor="ctr"/>
                </a:tc>
                <a:tc>
                  <a:txBody>
                    <a:bodyPr/>
                    <a:lstStyle/>
                    <a:p>
                      <a:pPr algn="ctr"/>
                      <a:r>
                        <a:rPr lang="en-US" b="1" dirty="0"/>
                        <a:t>Reports</a:t>
                      </a:r>
                    </a:p>
                  </a:txBody>
                  <a:tcPr anchor="ctr"/>
                </a:tc>
                <a:tc>
                  <a:txBody>
                    <a:bodyPr/>
                    <a:lstStyle/>
                    <a:p>
                      <a:pPr algn="ctr"/>
                      <a:r>
                        <a:rPr lang="en-US" b="1" dirty="0"/>
                        <a:t>Evaluates</a:t>
                      </a:r>
                    </a:p>
                  </a:txBody>
                  <a:tcPr anchor="ctr"/>
                </a:tc>
                <a:extLst>
                  <a:ext uri="{0D108BD9-81ED-4DB2-BD59-A6C34878D82A}">
                    <a16:rowId xmlns:a16="http://schemas.microsoft.com/office/drawing/2014/main" val="10000"/>
                  </a:ext>
                </a:extLst>
              </a:tr>
              <a:tr h="426194">
                <a:tc>
                  <a:txBody>
                    <a:bodyPr/>
                    <a:lstStyle/>
                    <a:p>
                      <a:pPr algn="ctr"/>
                      <a:r>
                        <a:rPr lang="en-US" b="1" dirty="0"/>
                        <a:t>Plans</a:t>
                      </a:r>
                    </a:p>
                  </a:txBody>
                  <a:tcPr anchor="ctr"/>
                </a:tc>
                <a:tc>
                  <a:txBody>
                    <a:bodyPr/>
                    <a:lstStyle/>
                    <a:p>
                      <a:pPr algn="ctr"/>
                      <a:r>
                        <a:rPr lang="en-US" b="1" dirty="0"/>
                        <a:t>Uses</a:t>
                      </a:r>
                    </a:p>
                  </a:txBody>
                  <a:tcPr anchor="ctr"/>
                </a:tc>
                <a:tc>
                  <a:txBody>
                    <a:bodyPr/>
                    <a:lstStyle/>
                    <a:p>
                      <a:pPr algn="ctr"/>
                      <a:r>
                        <a:rPr lang="en-US" b="1" dirty="0"/>
                        <a:t>Analyses</a:t>
                      </a:r>
                    </a:p>
                  </a:txBody>
                  <a:tcPr anchor="ctr"/>
                </a:tc>
                <a:extLst>
                  <a:ext uri="{0D108BD9-81ED-4DB2-BD59-A6C34878D82A}">
                    <a16:rowId xmlns:a16="http://schemas.microsoft.com/office/drawing/2014/main" val="10001"/>
                  </a:ext>
                </a:extLst>
              </a:tr>
              <a:tr h="426194">
                <a:tc>
                  <a:txBody>
                    <a:bodyPr/>
                    <a:lstStyle/>
                    <a:p>
                      <a:pPr algn="ctr"/>
                      <a:r>
                        <a:rPr lang="en-US" b="1" dirty="0"/>
                        <a:t>Interprets</a:t>
                      </a:r>
                    </a:p>
                  </a:txBody>
                  <a:tcPr anchor="ctr"/>
                </a:tc>
                <a:tc>
                  <a:txBody>
                    <a:bodyPr/>
                    <a:lstStyle/>
                    <a:p>
                      <a:pPr algn="ctr"/>
                      <a:r>
                        <a:rPr lang="en-US" b="1" dirty="0"/>
                        <a:t>Schedules</a:t>
                      </a:r>
                    </a:p>
                  </a:txBody>
                  <a:tcPr anchor="ctr"/>
                </a:tc>
                <a:tc>
                  <a:txBody>
                    <a:bodyPr/>
                    <a:lstStyle/>
                    <a:p>
                      <a:pPr algn="ctr"/>
                      <a:r>
                        <a:rPr lang="en-US" b="1" dirty="0"/>
                        <a:t>Identifies</a:t>
                      </a:r>
                    </a:p>
                  </a:txBody>
                  <a:tcPr anchor="ctr"/>
                </a:tc>
                <a:extLst>
                  <a:ext uri="{0D108BD9-81ED-4DB2-BD59-A6C34878D82A}">
                    <a16:rowId xmlns:a16="http://schemas.microsoft.com/office/drawing/2014/main" val="10002"/>
                  </a:ext>
                </a:extLst>
              </a:tr>
              <a:tr h="426194">
                <a:tc>
                  <a:txBody>
                    <a:bodyPr/>
                    <a:lstStyle/>
                    <a:p>
                      <a:pPr algn="ctr"/>
                      <a:r>
                        <a:rPr lang="en-US" b="1" dirty="0"/>
                        <a:t>Measures</a:t>
                      </a:r>
                    </a:p>
                  </a:txBody>
                  <a:tcPr anchor="ctr"/>
                </a:tc>
                <a:tc>
                  <a:txBody>
                    <a:bodyPr/>
                    <a:lstStyle/>
                    <a:p>
                      <a:pPr algn="ctr"/>
                      <a:r>
                        <a:rPr lang="en-US" b="1" dirty="0"/>
                        <a:t>Explains</a:t>
                      </a:r>
                    </a:p>
                  </a:txBody>
                  <a:tcPr anchor="ctr"/>
                </a:tc>
                <a:tc>
                  <a:txBody>
                    <a:bodyPr/>
                    <a:lstStyle/>
                    <a:p>
                      <a:pPr algn="ctr"/>
                      <a:r>
                        <a:rPr lang="en-US" b="1" dirty="0"/>
                        <a:t>Tracks</a:t>
                      </a:r>
                    </a:p>
                  </a:txBody>
                  <a:tcPr anchor="ctr"/>
                </a:tc>
                <a:extLst>
                  <a:ext uri="{0D108BD9-81ED-4DB2-BD59-A6C34878D82A}">
                    <a16:rowId xmlns:a16="http://schemas.microsoft.com/office/drawing/2014/main" val="10003"/>
                  </a:ext>
                </a:extLst>
              </a:tr>
              <a:tr h="426194">
                <a:tc>
                  <a:txBody>
                    <a:bodyPr/>
                    <a:lstStyle/>
                    <a:p>
                      <a:pPr algn="ctr"/>
                      <a:r>
                        <a:rPr lang="en-US" b="1" dirty="0"/>
                        <a:t>Calculates</a:t>
                      </a:r>
                    </a:p>
                  </a:txBody>
                  <a:tcPr anchor="ctr"/>
                </a:tc>
                <a:tc>
                  <a:txBody>
                    <a:bodyPr/>
                    <a:lstStyle/>
                    <a:p>
                      <a:pPr algn="ctr"/>
                      <a:r>
                        <a:rPr lang="en-US" b="1" dirty="0"/>
                        <a:t>Provides</a:t>
                      </a:r>
                    </a:p>
                  </a:txBody>
                  <a:tcPr anchor="ctr"/>
                </a:tc>
                <a:tc>
                  <a:txBody>
                    <a:bodyPr/>
                    <a:lstStyle/>
                    <a:p>
                      <a:pPr algn="ctr"/>
                      <a:r>
                        <a:rPr lang="en-US" b="1" dirty="0"/>
                        <a:t>Composes</a:t>
                      </a:r>
                    </a:p>
                  </a:txBody>
                  <a:tcPr anchor="ctr"/>
                </a:tc>
                <a:extLst>
                  <a:ext uri="{0D108BD9-81ED-4DB2-BD59-A6C34878D82A}">
                    <a16:rowId xmlns:a16="http://schemas.microsoft.com/office/drawing/2014/main" val="10004"/>
                  </a:ext>
                </a:extLst>
              </a:tr>
              <a:tr h="426194">
                <a:tc>
                  <a:txBody>
                    <a:bodyPr/>
                    <a:lstStyle/>
                    <a:p>
                      <a:pPr algn="ctr"/>
                      <a:r>
                        <a:rPr lang="en-US" b="1" dirty="0"/>
                        <a:t>Records</a:t>
                      </a:r>
                    </a:p>
                  </a:txBody>
                  <a:tcPr anchor="ctr"/>
                </a:tc>
                <a:tc>
                  <a:txBody>
                    <a:bodyPr/>
                    <a:lstStyle/>
                    <a:p>
                      <a:pPr algn="ctr"/>
                      <a:r>
                        <a:rPr lang="en-US" b="1" dirty="0"/>
                        <a:t>Performs</a:t>
                      </a:r>
                    </a:p>
                  </a:txBody>
                  <a:tcPr anchor="ctr"/>
                </a:tc>
                <a:tc>
                  <a:txBody>
                    <a:bodyPr/>
                    <a:lstStyle/>
                    <a:p>
                      <a:pPr algn="ctr"/>
                      <a:r>
                        <a:rPr lang="en-US" b="1" dirty="0"/>
                        <a:t>Compiles</a:t>
                      </a: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156755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Competencies</a:t>
            </a:r>
          </a:p>
        </p:txBody>
      </p:sp>
      <p:sp>
        <p:nvSpPr>
          <p:cNvPr id="3" name="Content Placeholder 2"/>
          <p:cNvSpPr>
            <a:spLocks noGrp="1"/>
          </p:cNvSpPr>
          <p:nvPr>
            <p:ph idx="1"/>
          </p:nvPr>
        </p:nvSpPr>
        <p:spPr/>
        <p:txBody>
          <a:bodyPr/>
          <a:lstStyle/>
          <a:p>
            <a:r>
              <a:rPr lang="en-US" dirty="0"/>
              <a:t>Knowledge, skills, and abilities required for this position.</a:t>
            </a:r>
          </a:p>
          <a:p>
            <a:r>
              <a:rPr lang="en-US" dirty="0"/>
              <a:t>The competencies required should have a direct relationship to the job duties of the position.</a:t>
            </a:r>
          </a:p>
          <a:p>
            <a:r>
              <a:rPr lang="en-US" dirty="0"/>
              <a:t>Competencies must be </a:t>
            </a:r>
            <a:r>
              <a:rPr lang="en-US" b="1" dirty="0"/>
              <a:t>Demonstrated</a:t>
            </a:r>
            <a:r>
              <a:rPr lang="en-US" dirty="0"/>
              <a:t> on the job, </a:t>
            </a:r>
            <a:r>
              <a:rPr lang="en-US" b="1" dirty="0"/>
              <a:t>Measured</a:t>
            </a:r>
            <a:r>
              <a:rPr lang="en-US" dirty="0"/>
              <a:t>, and a </a:t>
            </a:r>
            <a:r>
              <a:rPr lang="en-US" b="1" dirty="0"/>
              <a:t>Business</a:t>
            </a:r>
            <a:r>
              <a:rPr lang="en-US" dirty="0"/>
              <a:t> need.</a:t>
            </a:r>
          </a:p>
          <a:p>
            <a:r>
              <a:rPr lang="en-US" dirty="0"/>
              <a:t>3 Levels of Competencies</a:t>
            </a:r>
          </a:p>
          <a:p>
            <a:pPr lvl="1"/>
            <a:r>
              <a:rPr lang="en-US" u="sng" dirty="0"/>
              <a:t>Contributing:</a:t>
            </a:r>
            <a:r>
              <a:rPr lang="en-US" dirty="0"/>
              <a:t> knowledge, skills, and abilities that are </a:t>
            </a:r>
            <a:r>
              <a:rPr lang="en-US" u="sng" dirty="0"/>
              <a:t>minimally required</a:t>
            </a:r>
            <a:r>
              <a:rPr lang="en-US" dirty="0"/>
              <a:t> for an entry level employee in the band</a:t>
            </a:r>
          </a:p>
          <a:p>
            <a:pPr lvl="1"/>
            <a:r>
              <a:rPr lang="en-US" u="sng" dirty="0"/>
              <a:t>Journey:</a:t>
            </a:r>
            <a:r>
              <a:rPr lang="en-US" dirty="0"/>
              <a:t> </a:t>
            </a:r>
            <a:r>
              <a:rPr lang="en-US" u="sng" dirty="0"/>
              <a:t>fully applied </a:t>
            </a:r>
            <a:r>
              <a:rPr lang="en-US" dirty="0"/>
              <a:t>body of knowledge, skills, and abilities required for the band</a:t>
            </a:r>
          </a:p>
          <a:p>
            <a:pPr lvl="1"/>
            <a:r>
              <a:rPr lang="en-US" u="sng" dirty="0"/>
              <a:t>Advanced:</a:t>
            </a:r>
            <a:r>
              <a:rPr lang="en-US" dirty="0"/>
              <a:t> </a:t>
            </a:r>
            <a:r>
              <a:rPr lang="en-US" u="sng" dirty="0"/>
              <a:t>highest or broadest scope </a:t>
            </a:r>
            <a:r>
              <a:rPr lang="en-US" dirty="0"/>
              <a:t>of knowledge, skills,</a:t>
            </a:r>
            <a:br>
              <a:rPr lang="en-US" dirty="0"/>
            </a:br>
            <a:r>
              <a:rPr lang="en-US" dirty="0"/>
              <a:t>and abilities required in the band</a:t>
            </a:r>
          </a:p>
        </p:txBody>
      </p:sp>
      <p:sp>
        <p:nvSpPr>
          <p:cNvPr id="4" name="Footer Placeholder 3"/>
          <p:cNvSpPr>
            <a:spLocks noGrp="1"/>
          </p:cNvSpPr>
          <p:nvPr>
            <p:ph type="ftr" sz="quarter" idx="11"/>
          </p:nvPr>
        </p:nvSpPr>
        <p:spPr/>
        <p:txBody>
          <a:bodyPr/>
          <a:lstStyle/>
          <a:p>
            <a:r>
              <a:rPr lang="en-US"/>
              <a:t>Department of Human Resources</a:t>
            </a:r>
            <a:endParaRPr lang="en-US" dirty="0"/>
          </a:p>
        </p:txBody>
      </p:sp>
    </p:spTree>
    <p:extLst>
      <p:ext uri="{BB962C8B-B14F-4D97-AF65-F5344CB8AC3E}">
        <p14:creationId xmlns:p14="http://schemas.microsoft.com/office/powerpoint/2010/main" val="2617905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of Competencies</a:t>
            </a:r>
          </a:p>
        </p:txBody>
      </p:sp>
      <p:sp>
        <p:nvSpPr>
          <p:cNvPr id="3" name="Content Placeholder 2"/>
          <p:cNvSpPr>
            <a:spLocks noGrp="1"/>
          </p:cNvSpPr>
          <p:nvPr>
            <p:ph idx="1"/>
          </p:nvPr>
        </p:nvSpPr>
        <p:spPr/>
        <p:txBody>
          <a:bodyPr/>
          <a:lstStyle/>
          <a:p>
            <a:r>
              <a:rPr lang="en-US" b="1" dirty="0"/>
              <a:t>Office Technology- </a:t>
            </a:r>
            <a:r>
              <a:rPr lang="en-US" b="1" i="1" dirty="0"/>
              <a:t>Ability</a:t>
            </a:r>
            <a:r>
              <a:rPr lang="en-US" dirty="0"/>
              <a:t> to utilize office equipment and other relevant technology (software and systems) to meet organizational needs.</a:t>
            </a:r>
          </a:p>
          <a:p>
            <a:r>
              <a:rPr lang="en-US" b="1" dirty="0"/>
              <a:t>Problem Solving- </a:t>
            </a:r>
            <a:r>
              <a:rPr lang="en-US" b="1" i="1" dirty="0"/>
              <a:t>Ability</a:t>
            </a:r>
            <a:r>
              <a:rPr lang="en-US" b="1" dirty="0"/>
              <a:t> </a:t>
            </a:r>
            <a:r>
              <a:rPr lang="en-US" dirty="0"/>
              <a:t>to identify and understand issues, problems, and opportunities; use effective approaches for choosing a course of action or developing appropriate solutions.</a:t>
            </a:r>
          </a:p>
          <a:p>
            <a:r>
              <a:rPr lang="en-US" b="1" dirty="0"/>
              <a:t>Communication (Verbal)- </a:t>
            </a:r>
            <a:r>
              <a:rPr lang="en-US" b="1" i="1" dirty="0"/>
              <a:t>Ability</a:t>
            </a:r>
            <a:r>
              <a:rPr lang="en-US" b="1" dirty="0"/>
              <a:t> </a:t>
            </a:r>
            <a:r>
              <a:rPr lang="en-US" dirty="0"/>
              <a:t>to clearly convey information and ideas through a variety of media to individuals or groups.</a:t>
            </a:r>
          </a:p>
        </p:txBody>
      </p:sp>
      <p:sp>
        <p:nvSpPr>
          <p:cNvPr id="4" name="Footer Placeholder 3"/>
          <p:cNvSpPr>
            <a:spLocks noGrp="1"/>
          </p:cNvSpPr>
          <p:nvPr>
            <p:ph type="ftr" sz="quarter" idx="11"/>
          </p:nvPr>
        </p:nvSpPr>
        <p:spPr/>
        <p:txBody>
          <a:bodyPr/>
          <a:lstStyle/>
          <a:p>
            <a:r>
              <a:rPr lang="en-US"/>
              <a:t>Department of Human Resources</a:t>
            </a:r>
            <a:endParaRPr lang="en-US" dirty="0"/>
          </a:p>
        </p:txBody>
      </p:sp>
    </p:spTree>
    <p:extLst>
      <p:ext uri="{BB962C8B-B14F-4D97-AF65-F5344CB8AC3E}">
        <p14:creationId xmlns:p14="http://schemas.microsoft.com/office/powerpoint/2010/main" val="3428889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Required Education and Experience</a:t>
            </a:r>
          </a:p>
        </p:txBody>
      </p:sp>
      <p:sp>
        <p:nvSpPr>
          <p:cNvPr id="3" name="Content Placeholder 2"/>
          <p:cNvSpPr>
            <a:spLocks noGrp="1"/>
          </p:cNvSpPr>
          <p:nvPr>
            <p:ph idx="1"/>
          </p:nvPr>
        </p:nvSpPr>
        <p:spPr/>
        <p:txBody>
          <a:bodyPr/>
          <a:lstStyle/>
          <a:p>
            <a:r>
              <a:rPr lang="en-US" dirty="0"/>
              <a:t>Must be no less than Minimum E&amp;E for the Class</a:t>
            </a:r>
          </a:p>
          <a:p>
            <a:r>
              <a:rPr lang="en-US" dirty="0"/>
              <a:t>What educational background is needed to perform these duties and responsibilities? What kind of work experience is needed?</a:t>
            </a:r>
          </a:p>
        </p:txBody>
      </p:sp>
      <p:sp>
        <p:nvSpPr>
          <p:cNvPr id="4" name="Footer Placeholder 3"/>
          <p:cNvSpPr>
            <a:spLocks noGrp="1"/>
          </p:cNvSpPr>
          <p:nvPr>
            <p:ph type="ftr" sz="quarter" idx="11"/>
          </p:nvPr>
        </p:nvSpPr>
        <p:spPr/>
        <p:txBody>
          <a:bodyPr/>
          <a:lstStyle/>
          <a:p>
            <a:r>
              <a:rPr lang="en-US"/>
              <a:t>Department of Human Resources</a:t>
            </a:r>
            <a:endParaRPr lang="en-US" dirty="0"/>
          </a:p>
        </p:txBody>
      </p:sp>
    </p:spTree>
    <p:extLst>
      <p:ext uri="{BB962C8B-B14F-4D97-AF65-F5344CB8AC3E}">
        <p14:creationId xmlns:p14="http://schemas.microsoft.com/office/powerpoint/2010/main" val="2343524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of Required Education and Experience</a:t>
            </a:r>
          </a:p>
        </p:txBody>
      </p:sp>
      <p:sp>
        <p:nvSpPr>
          <p:cNvPr id="3" name="Content Placeholder 2"/>
          <p:cNvSpPr>
            <a:spLocks noGrp="1"/>
          </p:cNvSpPr>
          <p:nvPr>
            <p:ph idx="1"/>
          </p:nvPr>
        </p:nvSpPr>
        <p:spPr/>
        <p:txBody>
          <a:bodyPr/>
          <a:lstStyle/>
          <a:p>
            <a:r>
              <a:rPr lang="en-US" dirty="0"/>
              <a:t>High school diploma or equivalency and one year of related office experience; or equivalent combination of training and experience.</a:t>
            </a:r>
          </a:p>
        </p:txBody>
      </p:sp>
      <p:sp>
        <p:nvSpPr>
          <p:cNvPr id="4" name="Footer Placeholder 3"/>
          <p:cNvSpPr>
            <a:spLocks noGrp="1"/>
          </p:cNvSpPr>
          <p:nvPr>
            <p:ph type="ftr" sz="quarter" idx="11"/>
          </p:nvPr>
        </p:nvSpPr>
        <p:spPr/>
        <p:txBody>
          <a:bodyPr/>
          <a:lstStyle/>
          <a:p>
            <a:r>
              <a:rPr lang="en-US"/>
              <a:t>Department of Human Resources</a:t>
            </a:r>
            <a:endParaRPr lang="en-US" dirty="0"/>
          </a:p>
        </p:txBody>
      </p:sp>
    </p:spTree>
    <p:extLst>
      <p:ext uri="{BB962C8B-B14F-4D97-AF65-F5344CB8AC3E}">
        <p14:creationId xmlns:p14="http://schemas.microsoft.com/office/powerpoint/2010/main" val="11687791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Minimum vs. Preferred Qualification</a:t>
            </a:r>
          </a:p>
        </p:txBody>
      </p:sp>
      <p:sp>
        <p:nvSpPr>
          <p:cNvPr id="3" name="Content Placeholder 2"/>
          <p:cNvSpPr>
            <a:spLocks noGrp="1"/>
          </p:cNvSpPr>
          <p:nvPr>
            <p:ph idx="1"/>
          </p:nvPr>
        </p:nvSpPr>
        <p:spPr/>
        <p:txBody>
          <a:bodyPr/>
          <a:lstStyle/>
          <a:p>
            <a:r>
              <a:rPr lang="en-US" dirty="0"/>
              <a:t>For SHRA Positions, Minimum Requirements are established by the Office of State Human Resources. They establish the minimum requirements at the </a:t>
            </a:r>
            <a:r>
              <a:rPr lang="en-US" b="1" dirty="0"/>
              <a:t>Contributing</a:t>
            </a:r>
            <a:r>
              <a:rPr lang="en-US" dirty="0"/>
              <a:t> level only.</a:t>
            </a:r>
          </a:p>
          <a:p>
            <a:r>
              <a:rPr lang="en-US" dirty="0"/>
              <a:t>While the OSHR minimums do “set the bar” low, the philosophy behind doing so is to encourage diversity- too many required qualifications will unnecessarily restrict the pool of applicants.</a:t>
            </a:r>
          </a:p>
          <a:p>
            <a:r>
              <a:rPr lang="en-US" dirty="0"/>
              <a:t>For </a:t>
            </a:r>
            <a:r>
              <a:rPr lang="en-US" b="1" dirty="0"/>
              <a:t>Journey</a:t>
            </a:r>
            <a:r>
              <a:rPr lang="en-US" dirty="0"/>
              <a:t> and </a:t>
            </a:r>
            <a:r>
              <a:rPr lang="en-US" b="1" dirty="0"/>
              <a:t>Advanced</a:t>
            </a:r>
            <a:r>
              <a:rPr lang="en-US" dirty="0"/>
              <a:t> level positions in the SHRA Career Bands, it is critical to state preferences for additional educational and experience qualifications aligned with the level of work required by the competency profile.</a:t>
            </a:r>
          </a:p>
          <a:p>
            <a:r>
              <a:rPr lang="en-US" dirty="0"/>
              <a:t>For many </a:t>
            </a:r>
            <a:r>
              <a:rPr lang="en-US" b="1" dirty="0"/>
              <a:t>Advanced</a:t>
            </a:r>
            <a:r>
              <a:rPr lang="en-US" dirty="0"/>
              <a:t> level career bands, a master’s</a:t>
            </a:r>
            <a:br>
              <a:rPr lang="en-US" dirty="0"/>
            </a:br>
            <a:r>
              <a:rPr lang="en-US" dirty="0"/>
              <a:t>is common even though it is not required.</a:t>
            </a:r>
          </a:p>
        </p:txBody>
      </p:sp>
      <p:sp>
        <p:nvSpPr>
          <p:cNvPr id="4" name="Footer Placeholder 3"/>
          <p:cNvSpPr>
            <a:spLocks noGrp="1"/>
          </p:cNvSpPr>
          <p:nvPr>
            <p:ph type="ftr" sz="quarter" idx="11"/>
          </p:nvPr>
        </p:nvSpPr>
        <p:spPr/>
        <p:txBody>
          <a:bodyPr/>
          <a:lstStyle/>
          <a:p>
            <a:r>
              <a:rPr lang="en-US"/>
              <a:t>Department of Human Resources</a:t>
            </a:r>
            <a:endParaRPr lang="en-US" dirty="0"/>
          </a:p>
        </p:txBody>
      </p:sp>
    </p:spTree>
    <p:extLst>
      <p:ext uri="{BB962C8B-B14F-4D97-AF65-F5344CB8AC3E}">
        <p14:creationId xmlns:p14="http://schemas.microsoft.com/office/powerpoint/2010/main" val="37698743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Minimum vs. Preferred Qualification</a:t>
            </a:r>
          </a:p>
        </p:txBody>
      </p:sp>
      <p:sp>
        <p:nvSpPr>
          <p:cNvPr id="3" name="Content Placeholder 2"/>
          <p:cNvSpPr>
            <a:spLocks noGrp="1"/>
          </p:cNvSpPr>
          <p:nvPr>
            <p:ph idx="1"/>
          </p:nvPr>
        </p:nvSpPr>
        <p:spPr/>
        <p:txBody>
          <a:bodyPr>
            <a:normAutofit/>
          </a:bodyPr>
          <a:lstStyle/>
          <a:p>
            <a:r>
              <a:rPr lang="en-US" dirty="0"/>
              <a:t>When stating preferences, the Employment Unit does not allow terms such as “must have”, “needs,” or “necessary,” which imply a requirement rather than a preference. It is simplest and best to just state the preferred skill: “Prior experience supervising graduate researchers in a biology lab” or “Advanced Excel skills, including experience with tables, complex formulas, and charts.”</a:t>
            </a:r>
          </a:p>
          <a:p>
            <a:r>
              <a:rPr lang="en-US" dirty="0"/>
              <a:t>EHRA position requirements should follow the SHRA format and start with (1) the degree requirement; (2) add the experience requirement. EHRA positions must follow the standard format: “Master’s degree in [field(s)] and ### years of experience, or an equivalent combination of education </a:t>
            </a:r>
            <a:br>
              <a:rPr lang="en-US" dirty="0"/>
            </a:br>
            <a:r>
              <a:rPr lang="en-US" dirty="0"/>
              <a:t>and experience. Must have experience in…”.</a:t>
            </a:r>
          </a:p>
        </p:txBody>
      </p:sp>
      <p:sp>
        <p:nvSpPr>
          <p:cNvPr id="4" name="Footer Placeholder 3"/>
          <p:cNvSpPr>
            <a:spLocks noGrp="1"/>
          </p:cNvSpPr>
          <p:nvPr>
            <p:ph type="ftr" sz="quarter" idx="11"/>
          </p:nvPr>
        </p:nvSpPr>
        <p:spPr/>
        <p:txBody>
          <a:bodyPr/>
          <a:lstStyle/>
          <a:p>
            <a:r>
              <a:rPr lang="en-US"/>
              <a:t>Department of Human Resources</a:t>
            </a:r>
            <a:endParaRPr lang="en-US" dirty="0"/>
          </a:p>
        </p:txBody>
      </p:sp>
    </p:spTree>
    <p:extLst>
      <p:ext uri="{BB962C8B-B14F-4D97-AF65-F5344CB8AC3E}">
        <p14:creationId xmlns:p14="http://schemas.microsoft.com/office/powerpoint/2010/main" val="36737618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License or Certification Required By Statute or Regulation</a:t>
            </a:r>
          </a:p>
        </p:txBody>
      </p:sp>
      <p:sp>
        <p:nvSpPr>
          <p:cNvPr id="3" name="Content Placeholder 2"/>
          <p:cNvSpPr>
            <a:spLocks noGrp="1"/>
          </p:cNvSpPr>
          <p:nvPr>
            <p:ph idx="1"/>
          </p:nvPr>
        </p:nvSpPr>
        <p:spPr/>
        <p:txBody>
          <a:bodyPr/>
          <a:lstStyle/>
          <a:p>
            <a:r>
              <a:rPr lang="en-US" dirty="0"/>
              <a:t>List any licensing, certification, or registration required to successfully complete the essential duties of the job.</a:t>
            </a:r>
          </a:p>
          <a:p>
            <a:r>
              <a:rPr lang="en-US" dirty="0"/>
              <a:t>Often required at time of hire or give the amount of time needed to obtain after hire.</a:t>
            </a:r>
          </a:p>
        </p:txBody>
      </p:sp>
      <p:sp>
        <p:nvSpPr>
          <p:cNvPr id="4" name="Footer Placeholder 3"/>
          <p:cNvSpPr>
            <a:spLocks noGrp="1"/>
          </p:cNvSpPr>
          <p:nvPr>
            <p:ph type="ftr" sz="quarter" idx="11"/>
          </p:nvPr>
        </p:nvSpPr>
        <p:spPr/>
        <p:txBody>
          <a:bodyPr/>
          <a:lstStyle/>
          <a:p>
            <a:r>
              <a:rPr lang="en-US"/>
              <a:t>Department of Human Resources</a:t>
            </a:r>
            <a:endParaRPr lang="en-US" dirty="0"/>
          </a:p>
        </p:txBody>
      </p:sp>
    </p:spTree>
    <p:extLst>
      <p:ext uri="{BB962C8B-B14F-4D97-AF65-F5344CB8AC3E}">
        <p14:creationId xmlns:p14="http://schemas.microsoft.com/office/powerpoint/2010/main" val="605496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lstStyle/>
          <a:p>
            <a:r>
              <a:rPr lang="en-US" dirty="0"/>
              <a:t>Purpose of a position description</a:t>
            </a:r>
          </a:p>
          <a:p>
            <a:r>
              <a:rPr lang="en-US" dirty="0"/>
              <a:t>Preparation of writing a position description</a:t>
            </a:r>
          </a:p>
          <a:p>
            <a:r>
              <a:rPr lang="en-US" dirty="0"/>
              <a:t>Components of the position description</a:t>
            </a:r>
          </a:p>
          <a:p>
            <a:r>
              <a:rPr lang="en-US" dirty="0"/>
              <a:t>Tips for writing an effective position description</a:t>
            </a:r>
          </a:p>
          <a:p>
            <a:r>
              <a:rPr lang="en-US" dirty="0"/>
              <a:t>Instructions on reviewing or creating a position description</a:t>
            </a:r>
          </a:p>
        </p:txBody>
      </p:sp>
      <p:sp>
        <p:nvSpPr>
          <p:cNvPr id="4" name="Footer Placeholder 3"/>
          <p:cNvSpPr>
            <a:spLocks noGrp="1"/>
          </p:cNvSpPr>
          <p:nvPr>
            <p:ph type="ftr" sz="quarter" idx="11"/>
          </p:nvPr>
        </p:nvSpPr>
        <p:spPr/>
        <p:txBody>
          <a:bodyPr/>
          <a:lstStyle/>
          <a:p>
            <a:r>
              <a:rPr lang="en-US" dirty="0"/>
              <a:t>Department of Human Resources</a:t>
            </a:r>
          </a:p>
        </p:txBody>
      </p:sp>
    </p:spTree>
    <p:extLst>
      <p:ext uri="{BB962C8B-B14F-4D97-AF65-F5344CB8AC3E}">
        <p14:creationId xmlns:p14="http://schemas.microsoft.com/office/powerpoint/2010/main" val="16211353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 License or Certification Required By Statute or Regulation</a:t>
            </a:r>
          </a:p>
        </p:txBody>
      </p:sp>
      <p:sp>
        <p:nvSpPr>
          <p:cNvPr id="3" name="Content Placeholder 2"/>
          <p:cNvSpPr>
            <a:spLocks noGrp="1"/>
          </p:cNvSpPr>
          <p:nvPr>
            <p:ph idx="1"/>
          </p:nvPr>
        </p:nvSpPr>
        <p:spPr/>
        <p:txBody>
          <a:bodyPr/>
          <a:lstStyle/>
          <a:p>
            <a:r>
              <a:rPr lang="en-US" dirty="0"/>
              <a:t>Valid North Carolina driver’s license; willing to complete training in first aid and CPR as required by the District. Boiler license preferred. EHRA Certificate Universal Technician. Certified Pool Operator Certificate (or must obtain within six months of employment). Willing to complete training to obtain an asbestos worker certificate and Universal Refrigerant card after hire.</a:t>
            </a:r>
          </a:p>
        </p:txBody>
      </p:sp>
      <p:sp>
        <p:nvSpPr>
          <p:cNvPr id="4" name="Footer Placeholder 3"/>
          <p:cNvSpPr>
            <a:spLocks noGrp="1"/>
          </p:cNvSpPr>
          <p:nvPr>
            <p:ph type="ftr" sz="quarter" idx="11"/>
          </p:nvPr>
        </p:nvSpPr>
        <p:spPr/>
        <p:txBody>
          <a:bodyPr/>
          <a:lstStyle/>
          <a:p>
            <a:r>
              <a:rPr lang="en-US"/>
              <a:t>Department of Human Resources</a:t>
            </a:r>
            <a:endParaRPr lang="en-US" dirty="0"/>
          </a:p>
        </p:txBody>
      </p:sp>
    </p:spTree>
    <p:extLst>
      <p:ext uri="{BB962C8B-B14F-4D97-AF65-F5344CB8AC3E}">
        <p14:creationId xmlns:p14="http://schemas.microsoft.com/office/powerpoint/2010/main" val="3760896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Certification</a:t>
            </a:r>
          </a:p>
        </p:txBody>
      </p:sp>
      <p:sp>
        <p:nvSpPr>
          <p:cNvPr id="3" name="Content Placeholder 2"/>
          <p:cNvSpPr>
            <a:spLocks noGrp="1"/>
          </p:cNvSpPr>
          <p:nvPr>
            <p:ph idx="1"/>
          </p:nvPr>
        </p:nvSpPr>
        <p:spPr/>
        <p:txBody>
          <a:bodyPr/>
          <a:lstStyle/>
          <a:p>
            <a:r>
              <a:rPr lang="en-US" dirty="0"/>
              <a:t>Employees should sign position description after the position is approved by Human Resources.</a:t>
            </a:r>
          </a:p>
        </p:txBody>
      </p:sp>
      <p:sp>
        <p:nvSpPr>
          <p:cNvPr id="4" name="Footer Placeholder 3"/>
          <p:cNvSpPr>
            <a:spLocks noGrp="1"/>
          </p:cNvSpPr>
          <p:nvPr>
            <p:ph type="ftr" sz="quarter" idx="11"/>
          </p:nvPr>
        </p:nvSpPr>
        <p:spPr/>
        <p:txBody>
          <a:bodyPr/>
          <a:lstStyle/>
          <a:p>
            <a:r>
              <a:rPr lang="en-US"/>
              <a:t>Department of Human Resources</a:t>
            </a:r>
            <a:endParaRPr lang="en-US" dirty="0"/>
          </a:p>
        </p:txBody>
      </p:sp>
    </p:spTree>
    <p:extLst>
      <p:ext uri="{BB962C8B-B14F-4D97-AF65-F5344CB8AC3E}">
        <p14:creationId xmlns:p14="http://schemas.microsoft.com/office/powerpoint/2010/main" val="32205869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Tips for Writing Effective Position Description</a:t>
            </a:r>
          </a:p>
        </p:txBody>
      </p:sp>
      <p:sp>
        <p:nvSpPr>
          <p:cNvPr id="3" name="Content Placeholder 2"/>
          <p:cNvSpPr>
            <a:spLocks noGrp="1"/>
          </p:cNvSpPr>
          <p:nvPr>
            <p:ph idx="1"/>
          </p:nvPr>
        </p:nvSpPr>
        <p:spPr/>
        <p:txBody>
          <a:bodyPr/>
          <a:lstStyle/>
          <a:p>
            <a:r>
              <a:rPr lang="en-US" dirty="0"/>
              <a:t>Keep sentence structure as simple as possible; omit unnecessary words that do not contribute pertinent information.</a:t>
            </a:r>
          </a:p>
          <a:p>
            <a:r>
              <a:rPr lang="en-US" dirty="0"/>
              <a:t>Think about how to describe the position to someone who is unfamiliar with the position. Do not use jargon, acronyms, or other non-standard language.</a:t>
            </a:r>
          </a:p>
          <a:p>
            <a:r>
              <a:rPr lang="en-US" dirty="0"/>
              <a:t>Begin each task statement with an action verb. Clarify verbs which have a variety of meanings e.g. analyze, handle supervise, process, etc. Avoid using phrases such as “responsible for”, “assist in”, and “involved in” which obscure the action.</a:t>
            </a:r>
          </a:p>
        </p:txBody>
      </p:sp>
      <p:sp>
        <p:nvSpPr>
          <p:cNvPr id="4" name="Footer Placeholder 3"/>
          <p:cNvSpPr>
            <a:spLocks noGrp="1"/>
          </p:cNvSpPr>
          <p:nvPr>
            <p:ph type="ftr" sz="quarter" idx="11"/>
          </p:nvPr>
        </p:nvSpPr>
        <p:spPr/>
        <p:txBody>
          <a:bodyPr/>
          <a:lstStyle/>
          <a:p>
            <a:r>
              <a:rPr lang="en-US"/>
              <a:t>Department of Human Resources</a:t>
            </a:r>
            <a:endParaRPr lang="en-US" dirty="0"/>
          </a:p>
        </p:txBody>
      </p:sp>
    </p:spTree>
    <p:extLst>
      <p:ext uri="{BB962C8B-B14F-4D97-AF65-F5344CB8AC3E}">
        <p14:creationId xmlns:p14="http://schemas.microsoft.com/office/powerpoint/2010/main" val="28778696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Tips for Writing Effective Position Description</a:t>
            </a:r>
          </a:p>
        </p:txBody>
      </p:sp>
      <p:sp>
        <p:nvSpPr>
          <p:cNvPr id="3" name="Content Placeholder 2"/>
          <p:cNvSpPr>
            <a:spLocks noGrp="1"/>
          </p:cNvSpPr>
          <p:nvPr>
            <p:ph idx="1"/>
          </p:nvPr>
        </p:nvSpPr>
        <p:spPr/>
        <p:txBody>
          <a:bodyPr/>
          <a:lstStyle/>
          <a:p>
            <a:r>
              <a:rPr lang="en-US" dirty="0"/>
              <a:t>Do not include references to personal qualities or skills.</a:t>
            </a:r>
          </a:p>
          <a:p>
            <a:r>
              <a:rPr lang="en-US" dirty="0"/>
              <a:t>Be consistent when using terms like “may” and “occasionally”. These should be used to describe tasks that are performed once in a while, or tasks that only some employees perform.</a:t>
            </a:r>
          </a:p>
          <a:p>
            <a:r>
              <a:rPr lang="en-US" dirty="0"/>
              <a:t>Refer to job titles rather than incumbents, i.e., “Reports to ______ Manager” instead of “Reports to Mary Smith”.</a:t>
            </a:r>
          </a:p>
          <a:p>
            <a:r>
              <a:rPr lang="en-US" dirty="0"/>
              <a:t>When hiring, use the position description as one of your guides to assist with your search to find the most qualified candidate.</a:t>
            </a:r>
          </a:p>
        </p:txBody>
      </p:sp>
      <p:sp>
        <p:nvSpPr>
          <p:cNvPr id="4" name="Footer Placeholder 3"/>
          <p:cNvSpPr>
            <a:spLocks noGrp="1"/>
          </p:cNvSpPr>
          <p:nvPr>
            <p:ph type="ftr" sz="quarter" idx="11"/>
          </p:nvPr>
        </p:nvSpPr>
        <p:spPr/>
        <p:txBody>
          <a:bodyPr/>
          <a:lstStyle/>
          <a:p>
            <a:r>
              <a:rPr lang="en-US"/>
              <a:t>Department of Human Resources</a:t>
            </a:r>
            <a:endParaRPr lang="en-US" dirty="0"/>
          </a:p>
        </p:txBody>
      </p:sp>
    </p:spTree>
    <p:extLst>
      <p:ext uri="{BB962C8B-B14F-4D97-AF65-F5344CB8AC3E}">
        <p14:creationId xmlns:p14="http://schemas.microsoft.com/office/powerpoint/2010/main" val="326030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on Reviewing or Creating a Position Description</a:t>
            </a:r>
          </a:p>
        </p:txBody>
      </p:sp>
      <p:sp>
        <p:nvSpPr>
          <p:cNvPr id="3" name="Content Placeholder 2"/>
          <p:cNvSpPr>
            <a:spLocks noGrp="1"/>
          </p:cNvSpPr>
          <p:nvPr>
            <p:ph idx="1"/>
          </p:nvPr>
        </p:nvSpPr>
        <p:spPr/>
        <p:txBody>
          <a:bodyPr/>
          <a:lstStyle/>
          <a:p>
            <a:r>
              <a:rPr lang="en-US" dirty="0"/>
              <a:t>Managers should work with the Classification and Compensation Manager when creating a new position description or revising an existing one. Please forward the draft of the new or revised position description to Ashley Hardy at </a:t>
            </a:r>
            <a:r>
              <a:rPr lang="en-US" u="sng" dirty="0"/>
              <a:t>ahardy9@uncfsu.edu</a:t>
            </a:r>
            <a:endParaRPr lang="en-US" dirty="0"/>
          </a:p>
          <a:p>
            <a:r>
              <a:rPr lang="en-US" dirty="0"/>
              <a:t>Once the content of the position description is finalized, the Classification and Compensation Manager will upload the final copy to PeopleAdmin.</a:t>
            </a:r>
          </a:p>
        </p:txBody>
      </p:sp>
      <p:sp>
        <p:nvSpPr>
          <p:cNvPr id="4" name="Footer Placeholder 3"/>
          <p:cNvSpPr>
            <a:spLocks noGrp="1"/>
          </p:cNvSpPr>
          <p:nvPr>
            <p:ph type="ftr" sz="quarter" idx="11"/>
          </p:nvPr>
        </p:nvSpPr>
        <p:spPr/>
        <p:txBody>
          <a:bodyPr/>
          <a:lstStyle/>
          <a:p>
            <a:r>
              <a:rPr lang="en-US"/>
              <a:t>Department of Human Resources</a:t>
            </a:r>
            <a:endParaRPr lang="en-US" dirty="0"/>
          </a:p>
        </p:txBody>
      </p:sp>
    </p:spTree>
    <p:extLst>
      <p:ext uri="{BB962C8B-B14F-4D97-AF65-F5344CB8AC3E}">
        <p14:creationId xmlns:p14="http://schemas.microsoft.com/office/powerpoint/2010/main" val="6434983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Questions?</a:t>
            </a:r>
          </a:p>
        </p:txBody>
      </p:sp>
      <p:sp>
        <p:nvSpPr>
          <p:cNvPr id="4" name="Footer Placeholder 3"/>
          <p:cNvSpPr>
            <a:spLocks noGrp="1"/>
          </p:cNvSpPr>
          <p:nvPr>
            <p:ph type="ftr" sz="quarter" idx="11"/>
          </p:nvPr>
        </p:nvSpPr>
        <p:spPr/>
        <p:txBody>
          <a:bodyPr/>
          <a:lstStyle/>
          <a:p>
            <a:r>
              <a:rPr lang="en-US"/>
              <a:t>Department of Human Resources</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7241" y="679622"/>
            <a:ext cx="2857500" cy="2428875"/>
          </a:xfrm>
          <a:prstGeom prst="rect">
            <a:avLst/>
          </a:prstGeom>
        </p:spPr>
      </p:pic>
    </p:spTree>
    <p:extLst>
      <p:ext uri="{BB962C8B-B14F-4D97-AF65-F5344CB8AC3E}">
        <p14:creationId xmlns:p14="http://schemas.microsoft.com/office/powerpoint/2010/main" val="1927802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of a Position Description</a:t>
            </a:r>
          </a:p>
        </p:txBody>
      </p:sp>
      <p:sp>
        <p:nvSpPr>
          <p:cNvPr id="3" name="Content Placeholder 2"/>
          <p:cNvSpPr>
            <a:spLocks noGrp="1"/>
          </p:cNvSpPr>
          <p:nvPr>
            <p:ph idx="1"/>
          </p:nvPr>
        </p:nvSpPr>
        <p:spPr/>
        <p:txBody>
          <a:bodyPr/>
          <a:lstStyle/>
          <a:p>
            <a:r>
              <a:rPr lang="en-US" dirty="0"/>
              <a:t>Serves as a formal document that summarizes the important functions and responsibilities of a specific job in which the university uses as a tool for:</a:t>
            </a:r>
          </a:p>
          <a:p>
            <a:pPr lvl="1"/>
            <a:r>
              <a:rPr lang="en-US" dirty="0"/>
              <a:t>Recruiting</a:t>
            </a:r>
          </a:p>
          <a:p>
            <a:pPr lvl="1"/>
            <a:r>
              <a:rPr lang="en-US" dirty="0"/>
              <a:t>Determining salary levels</a:t>
            </a:r>
          </a:p>
          <a:p>
            <a:pPr lvl="1"/>
            <a:r>
              <a:rPr lang="en-US" dirty="0"/>
              <a:t>Conducting performance reviews</a:t>
            </a:r>
          </a:p>
          <a:p>
            <a:pPr lvl="1"/>
            <a:r>
              <a:rPr lang="en-US" dirty="0"/>
              <a:t>Establishing titles and competency levels</a:t>
            </a:r>
          </a:p>
          <a:p>
            <a:pPr lvl="1"/>
            <a:r>
              <a:rPr lang="en-US" dirty="0"/>
              <a:t>Creating reasonable accommodation controls</a:t>
            </a:r>
          </a:p>
          <a:p>
            <a:pPr lvl="1"/>
            <a:r>
              <a:rPr lang="en-US" dirty="0"/>
              <a:t>Career planning</a:t>
            </a:r>
          </a:p>
          <a:p>
            <a:pPr lvl="1"/>
            <a:r>
              <a:rPr lang="en-US" dirty="0"/>
              <a:t>Training exercises</a:t>
            </a:r>
          </a:p>
          <a:p>
            <a:pPr lvl="1"/>
            <a:r>
              <a:rPr lang="en-US" dirty="0"/>
              <a:t>Legal requirements for compliance purposes</a:t>
            </a:r>
          </a:p>
        </p:txBody>
      </p:sp>
      <p:sp>
        <p:nvSpPr>
          <p:cNvPr id="4" name="Footer Placeholder 3"/>
          <p:cNvSpPr>
            <a:spLocks noGrp="1"/>
          </p:cNvSpPr>
          <p:nvPr>
            <p:ph type="ftr" sz="quarter" idx="11"/>
          </p:nvPr>
        </p:nvSpPr>
        <p:spPr/>
        <p:txBody>
          <a:bodyPr/>
          <a:lstStyle/>
          <a:p>
            <a:r>
              <a:rPr lang="en-US" dirty="0"/>
              <a:t>Department of Human Resources</a:t>
            </a:r>
          </a:p>
        </p:txBody>
      </p:sp>
    </p:spTree>
    <p:extLst>
      <p:ext uri="{BB962C8B-B14F-4D97-AF65-F5344CB8AC3E}">
        <p14:creationId xmlns:p14="http://schemas.microsoft.com/office/powerpoint/2010/main" val="357837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Preparation of Writing a Position Description</a:t>
            </a:r>
          </a:p>
        </p:txBody>
      </p:sp>
      <p:sp>
        <p:nvSpPr>
          <p:cNvPr id="3" name="Content Placeholder 2"/>
          <p:cNvSpPr>
            <a:spLocks noGrp="1"/>
          </p:cNvSpPr>
          <p:nvPr>
            <p:ph idx="1"/>
          </p:nvPr>
        </p:nvSpPr>
        <p:spPr>
          <a:xfrm>
            <a:off x="857251" y="2057400"/>
            <a:ext cx="7298207" cy="4145597"/>
          </a:xfrm>
        </p:spPr>
        <p:txBody>
          <a:bodyPr>
            <a:normAutofit lnSpcReduction="10000"/>
          </a:bodyPr>
          <a:lstStyle/>
          <a:p>
            <a:r>
              <a:rPr lang="en-US" dirty="0"/>
              <a:t>Review available program data, work methods, existing work plans, procedural standards or guides, written instructions, etc., which are relevant to the position.</a:t>
            </a:r>
          </a:p>
          <a:p>
            <a:r>
              <a:rPr lang="en-US" dirty="0"/>
              <a:t>Review the organization structure and determine how any changes have affected the position.</a:t>
            </a:r>
          </a:p>
          <a:p>
            <a:r>
              <a:rPr lang="en-US" dirty="0"/>
              <a:t>Identify the major responsibilities of the position. Responsibility is accountability for procedures, solutions, programs, services, and decisions.</a:t>
            </a:r>
          </a:p>
          <a:p>
            <a:r>
              <a:rPr lang="en-US" dirty="0"/>
              <a:t>Define the duties and tasks by which the responsibilities are carried out. Duties are the component elements or action assigned to a position. Duties are made up of tasks. Tasks are the most basic element of work. A task can be defined </a:t>
            </a:r>
            <a:br>
              <a:rPr lang="en-US" dirty="0"/>
            </a:br>
            <a:r>
              <a:rPr lang="en-US" dirty="0"/>
              <a:t>as an action or action sequence to accomplish an </a:t>
            </a:r>
            <a:br>
              <a:rPr lang="en-US" dirty="0"/>
            </a:br>
            <a:r>
              <a:rPr lang="en-US" dirty="0"/>
              <a:t>objective.</a:t>
            </a:r>
          </a:p>
        </p:txBody>
      </p:sp>
      <p:sp>
        <p:nvSpPr>
          <p:cNvPr id="4" name="Footer Placeholder 3"/>
          <p:cNvSpPr>
            <a:spLocks noGrp="1"/>
          </p:cNvSpPr>
          <p:nvPr>
            <p:ph type="ftr" sz="quarter" idx="11"/>
          </p:nvPr>
        </p:nvSpPr>
        <p:spPr/>
        <p:txBody>
          <a:bodyPr/>
          <a:lstStyle/>
          <a:p>
            <a:r>
              <a:rPr lang="en-US" dirty="0"/>
              <a:t>Department of Human Resources</a:t>
            </a:r>
          </a:p>
        </p:txBody>
      </p:sp>
    </p:spTree>
    <p:extLst>
      <p:ext uri="{BB962C8B-B14F-4D97-AF65-F5344CB8AC3E}">
        <p14:creationId xmlns:p14="http://schemas.microsoft.com/office/powerpoint/2010/main" val="3095929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Components of a Position Description</a:t>
            </a:r>
          </a:p>
        </p:txBody>
      </p:sp>
      <p:sp>
        <p:nvSpPr>
          <p:cNvPr id="4" name="Footer Placeholder 3"/>
          <p:cNvSpPr>
            <a:spLocks noGrp="1"/>
          </p:cNvSpPr>
          <p:nvPr>
            <p:ph type="ftr" sz="quarter" idx="11"/>
          </p:nvPr>
        </p:nvSpPr>
        <p:spPr/>
        <p:txBody>
          <a:bodyPr/>
          <a:lstStyle/>
          <a:p>
            <a:r>
              <a:rPr lang="en-US" dirty="0"/>
              <a:t>Department of Human Resources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916065401"/>
              </p:ext>
            </p:extLst>
          </p:nvPr>
        </p:nvGraphicFramePr>
        <p:xfrm>
          <a:off x="857250" y="2057400"/>
          <a:ext cx="7404100" cy="403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99790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Primary Purpose of the Organizational Unit</a:t>
            </a:r>
          </a:p>
        </p:txBody>
      </p:sp>
      <p:sp>
        <p:nvSpPr>
          <p:cNvPr id="3" name="Content Placeholder 2"/>
          <p:cNvSpPr>
            <a:spLocks noGrp="1"/>
          </p:cNvSpPr>
          <p:nvPr>
            <p:ph idx="1"/>
          </p:nvPr>
        </p:nvSpPr>
        <p:spPr/>
        <p:txBody>
          <a:bodyPr/>
          <a:lstStyle/>
          <a:p>
            <a:r>
              <a:rPr lang="en-US" dirty="0"/>
              <a:t>A general description of the organizational unit.</a:t>
            </a:r>
          </a:p>
          <a:p>
            <a:r>
              <a:rPr lang="en-US" dirty="0"/>
              <a:t>Description of the programs and services to be provided.</a:t>
            </a:r>
          </a:p>
        </p:txBody>
      </p:sp>
      <p:sp>
        <p:nvSpPr>
          <p:cNvPr id="4" name="Footer Placeholder 3"/>
          <p:cNvSpPr>
            <a:spLocks noGrp="1"/>
          </p:cNvSpPr>
          <p:nvPr>
            <p:ph type="ftr" sz="quarter" idx="11"/>
          </p:nvPr>
        </p:nvSpPr>
        <p:spPr/>
        <p:txBody>
          <a:bodyPr/>
          <a:lstStyle/>
          <a:p>
            <a:r>
              <a:rPr lang="en-US" dirty="0"/>
              <a:t>Department of Human Resources</a:t>
            </a:r>
          </a:p>
        </p:txBody>
      </p:sp>
    </p:spTree>
    <p:extLst>
      <p:ext uri="{BB962C8B-B14F-4D97-AF65-F5344CB8AC3E}">
        <p14:creationId xmlns:p14="http://schemas.microsoft.com/office/powerpoint/2010/main" val="1976593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Primary Purpose of the Position</a:t>
            </a:r>
          </a:p>
        </p:txBody>
      </p:sp>
      <p:sp>
        <p:nvSpPr>
          <p:cNvPr id="3" name="Content Placeholder 2"/>
          <p:cNvSpPr>
            <a:spLocks noGrp="1"/>
          </p:cNvSpPr>
          <p:nvPr>
            <p:ph idx="1"/>
          </p:nvPr>
        </p:nvSpPr>
        <p:spPr/>
        <p:txBody>
          <a:bodyPr/>
          <a:lstStyle/>
          <a:p>
            <a:r>
              <a:rPr lang="en-US" dirty="0"/>
              <a:t>Brief summary of the job responsibilities</a:t>
            </a:r>
          </a:p>
          <a:p>
            <a:pPr lvl="1"/>
            <a:r>
              <a:rPr lang="en-US" dirty="0"/>
              <a:t>The summary, if applicable, should also indicate the supervisory responsibilities including the titles and levels of those reporting to the position</a:t>
            </a:r>
          </a:p>
          <a:p>
            <a:r>
              <a:rPr lang="en-US" dirty="0"/>
              <a:t>Brief paragraph</a:t>
            </a:r>
          </a:p>
          <a:p>
            <a:r>
              <a:rPr lang="en-US" dirty="0"/>
              <a:t>No specific details of responsibilities</a:t>
            </a:r>
          </a:p>
          <a:p>
            <a:r>
              <a:rPr lang="en-US" dirty="0"/>
              <a:t>Overall objective of the position</a:t>
            </a:r>
          </a:p>
        </p:txBody>
      </p:sp>
      <p:sp>
        <p:nvSpPr>
          <p:cNvPr id="4" name="Footer Placeholder 3"/>
          <p:cNvSpPr>
            <a:spLocks noGrp="1"/>
          </p:cNvSpPr>
          <p:nvPr>
            <p:ph type="ftr" sz="quarter" idx="11"/>
          </p:nvPr>
        </p:nvSpPr>
        <p:spPr/>
        <p:txBody>
          <a:bodyPr/>
          <a:lstStyle/>
          <a:p>
            <a:r>
              <a:rPr lang="en-US" dirty="0"/>
              <a:t>Department of Human Resources</a:t>
            </a:r>
          </a:p>
        </p:txBody>
      </p:sp>
    </p:spTree>
    <p:extLst>
      <p:ext uri="{BB962C8B-B14F-4D97-AF65-F5344CB8AC3E}">
        <p14:creationId xmlns:p14="http://schemas.microsoft.com/office/powerpoint/2010/main" val="824895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of Primary Purpose of the Position</a:t>
            </a:r>
          </a:p>
        </p:txBody>
      </p:sp>
      <p:sp>
        <p:nvSpPr>
          <p:cNvPr id="3" name="Content Placeholder 2"/>
          <p:cNvSpPr>
            <a:spLocks noGrp="1"/>
          </p:cNvSpPr>
          <p:nvPr>
            <p:ph idx="1"/>
          </p:nvPr>
        </p:nvSpPr>
        <p:spPr/>
        <p:txBody>
          <a:bodyPr/>
          <a:lstStyle/>
          <a:p>
            <a:r>
              <a:rPr lang="en-US" dirty="0"/>
              <a:t>Under the general supervision of the department head, provides a broad range of secretarial and office management services in support of teaching, research, and administrative functions of the department.</a:t>
            </a:r>
          </a:p>
        </p:txBody>
      </p:sp>
      <p:sp>
        <p:nvSpPr>
          <p:cNvPr id="4" name="Footer Placeholder 3"/>
          <p:cNvSpPr>
            <a:spLocks noGrp="1"/>
          </p:cNvSpPr>
          <p:nvPr>
            <p:ph type="ftr" sz="quarter" idx="11"/>
          </p:nvPr>
        </p:nvSpPr>
        <p:spPr/>
        <p:txBody>
          <a:bodyPr/>
          <a:lstStyle/>
          <a:p>
            <a:r>
              <a:rPr lang="en-US" dirty="0"/>
              <a:t>Department of Human Resources</a:t>
            </a:r>
          </a:p>
        </p:txBody>
      </p:sp>
    </p:spTree>
    <p:extLst>
      <p:ext uri="{BB962C8B-B14F-4D97-AF65-F5344CB8AC3E}">
        <p14:creationId xmlns:p14="http://schemas.microsoft.com/office/powerpoint/2010/main" val="4168899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 in Responsibilities or Organizational Relationship</a:t>
            </a:r>
          </a:p>
        </p:txBody>
      </p:sp>
      <p:sp>
        <p:nvSpPr>
          <p:cNvPr id="3" name="Content Placeholder 2"/>
          <p:cNvSpPr>
            <a:spLocks noGrp="1"/>
          </p:cNvSpPr>
          <p:nvPr>
            <p:ph idx="1"/>
          </p:nvPr>
        </p:nvSpPr>
        <p:spPr/>
        <p:txBody>
          <a:bodyPr/>
          <a:lstStyle/>
          <a:p>
            <a:r>
              <a:rPr lang="en-US" dirty="0"/>
              <a:t>Organizational changes, restructuring, change in duties</a:t>
            </a:r>
          </a:p>
          <a:p>
            <a:r>
              <a:rPr lang="en-US" dirty="0"/>
              <a:t>Be specific</a:t>
            </a:r>
          </a:p>
          <a:p>
            <a:r>
              <a:rPr lang="en-US" dirty="0"/>
              <a:t>How does it affect position?</a:t>
            </a:r>
          </a:p>
          <a:p>
            <a:r>
              <a:rPr lang="en-US" dirty="0"/>
              <a:t>How does it affect relationships within the unit?</a:t>
            </a:r>
          </a:p>
        </p:txBody>
      </p:sp>
      <p:sp>
        <p:nvSpPr>
          <p:cNvPr id="4" name="Footer Placeholder 3"/>
          <p:cNvSpPr>
            <a:spLocks noGrp="1"/>
          </p:cNvSpPr>
          <p:nvPr>
            <p:ph type="ftr" sz="quarter" idx="11"/>
          </p:nvPr>
        </p:nvSpPr>
        <p:spPr/>
        <p:txBody>
          <a:bodyPr/>
          <a:lstStyle/>
          <a:p>
            <a:r>
              <a:rPr lang="en-US" dirty="0"/>
              <a:t>Department of Human Resources</a:t>
            </a:r>
          </a:p>
        </p:txBody>
      </p:sp>
    </p:spTree>
    <p:extLst>
      <p:ext uri="{BB962C8B-B14F-4D97-AF65-F5344CB8AC3E}">
        <p14:creationId xmlns:p14="http://schemas.microsoft.com/office/powerpoint/2010/main" val="988647527"/>
      </p:ext>
    </p:extLst>
  </p:cSld>
  <p:clrMapOvr>
    <a:masterClrMapping/>
  </p:clrMapOvr>
</p:sld>
</file>

<file path=ppt/theme/theme1.xml><?xml version="1.0" encoding="utf-8"?>
<a:theme xmlns:a="http://schemas.openxmlformats.org/drawingml/2006/main" name="Basis">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Master PowerPoint for HR.potx" id="{174A82DD-F52A-4497-9AE5-5C05CF512BAD}" vid="{691813D9-8110-4295-B6CE-DB8D490B0A5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Master PowerPoint for HR</Template>
  <TotalTime>2887</TotalTime>
  <Words>2989</Words>
  <Application>Microsoft Office PowerPoint</Application>
  <PresentationFormat>On-screen Show (4:3)</PresentationFormat>
  <Paragraphs>222</Paragraphs>
  <Slides>25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Corbel</vt:lpstr>
      <vt:lpstr>Basis</vt:lpstr>
      <vt:lpstr>Writing Position descriptions</vt:lpstr>
      <vt:lpstr>Objectives</vt:lpstr>
      <vt:lpstr>Purpose of a Position Description</vt:lpstr>
      <vt:lpstr>Preparation of Writing a Position Description</vt:lpstr>
      <vt:lpstr>Components of a Position Description</vt:lpstr>
      <vt:lpstr>Primary Purpose of the Organizational Unit</vt:lpstr>
      <vt:lpstr>Primary Purpose of the Position</vt:lpstr>
      <vt:lpstr>Example of Primary Purpose of the Position</vt:lpstr>
      <vt:lpstr>Change in Responsibilities or Organizational Relationship</vt:lpstr>
      <vt:lpstr>Example of Change in Responsibilities or Organizational Relationship</vt:lpstr>
      <vt:lpstr>Description of Work</vt:lpstr>
      <vt:lpstr>Description of Work</vt:lpstr>
      <vt:lpstr>Competencies</vt:lpstr>
      <vt:lpstr>Example of Competencies</vt:lpstr>
      <vt:lpstr>Required Education and Experience</vt:lpstr>
      <vt:lpstr>Example of Required Education and Experience</vt:lpstr>
      <vt:lpstr>Minimum vs. Preferred Qualification</vt:lpstr>
      <vt:lpstr>Minimum vs. Preferred Qualification</vt:lpstr>
      <vt:lpstr>License or Certification Required By Statute or Regulation</vt:lpstr>
      <vt:lpstr>Example License or Certification Required By Statute or Regulation</vt:lpstr>
      <vt:lpstr>Certification</vt:lpstr>
      <vt:lpstr>Tips for Writing Effective Position Description</vt:lpstr>
      <vt:lpstr>Tips for Writing Effective Position Description</vt:lpstr>
      <vt:lpstr>Instructions on Reviewing or Creating a Position Description</vt:lpstr>
      <vt:lpstr>Questions?</vt:lpstr>
    </vt:vector>
  </TitlesOfParts>
  <Company>Fayetteville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Position descriptions</dc:title>
  <dc:creator>Czlapinski, Heidi</dc:creator>
  <cp:lastModifiedBy>Tanea, Sara A</cp:lastModifiedBy>
  <cp:revision>21</cp:revision>
  <cp:lastPrinted>2017-09-19T17:57:18Z</cp:lastPrinted>
  <dcterms:created xsi:type="dcterms:W3CDTF">2016-02-01T20:19:13Z</dcterms:created>
  <dcterms:modified xsi:type="dcterms:W3CDTF">2021-09-21T14:01:51Z</dcterms:modified>
</cp:coreProperties>
</file>